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0"/>
  </p:notesMasterIdLst>
  <p:sldIdLst>
    <p:sldId id="256" r:id="rId3"/>
    <p:sldId id="257" r:id="rId4"/>
    <p:sldId id="258" r:id="rId5"/>
    <p:sldId id="260" r:id="rId6"/>
    <p:sldId id="263" r:id="rId7"/>
    <p:sldId id="275" r:id="rId8"/>
    <p:sldId id="363" r:id="rId9"/>
    <p:sldId id="265" r:id="rId10"/>
    <p:sldId id="269" r:id="rId11"/>
    <p:sldId id="266" r:id="rId12"/>
    <p:sldId id="271" r:id="rId13"/>
    <p:sldId id="272" r:id="rId14"/>
    <p:sldId id="274" r:id="rId15"/>
    <p:sldId id="273" r:id="rId16"/>
    <p:sldId id="276" r:id="rId17"/>
    <p:sldId id="268"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940"/>
    <a:srgbClr val="52BF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86"/>
    <p:restoredTop sz="94694"/>
  </p:normalViewPr>
  <p:slideViewPr>
    <p:cSldViewPr snapToGrid="0" snapToObjects="1">
      <p:cViewPr varScale="1">
        <p:scale>
          <a:sx n="68" d="100"/>
          <a:sy n="68" d="100"/>
        </p:scale>
        <p:origin x="966" y="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4ABC1F-4115-43B5-8A69-B27DD56F6694}" type="datetimeFigureOut">
              <a:rPr lang="en-GB" smtClean="0"/>
              <a:t>23/10/2020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194042-70C3-484A-B7DE-A978B692294E}" type="slidenum">
              <a:rPr lang="en-GB" smtClean="0"/>
              <a:t>‹#›</a:t>
            </a:fld>
            <a:endParaRPr lang="en-GB"/>
          </a:p>
        </p:txBody>
      </p:sp>
    </p:spTree>
    <p:extLst>
      <p:ext uri="{BB962C8B-B14F-4D97-AF65-F5344CB8AC3E}">
        <p14:creationId xmlns:p14="http://schemas.microsoft.com/office/powerpoint/2010/main" val="1812477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194042-70C3-484A-B7DE-A978B692294E}" type="slidenum">
              <a:rPr lang="en-GB" smtClean="0"/>
              <a:t>3</a:t>
            </a:fld>
            <a:endParaRPr lang="en-GB"/>
          </a:p>
        </p:txBody>
      </p:sp>
    </p:spTree>
    <p:extLst>
      <p:ext uri="{BB962C8B-B14F-4D97-AF65-F5344CB8AC3E}">
        <p14:creationId xmlns:p14="http://schemas.microsoft.com/office/powerpoint/2010/main" val="339993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the world was in lockdown, a lot happened in Dudley.</a:t>
            </a:r>
          </a:p>
          <a:p>
            <a:endParaRPr lang="en-GB" dirty="0"/>
          </a:p>
          <a:p>
            <a:r>
              <a:rPr lang="en-GB" dirty="0"/>
              <a:t>A quick update since we last presented to you and your visit to the Town Centre</a:t>
            </a:r>
          </a:p>
          <a:p>
            <a:endParaRPr lang="en-GB" dirty="0"/>
          </a:p>
          <a:p>
            <a:r>
              <a:rPr lang="en-GB" dirty="0"/>
              <a:t>Demolition of Cavendish House, an eyesore that had been a blot on the Dudley skyline for almost two decades, finally took place in April, clearing way for the £82m </a:t>
            </a:r>
            <a:r>
              <a:rPr lang="en-GB" dirty="0" err="1"/>
              <a:t>Portersfield</a:t>
            </a:r>
            <a:r>
              <a:rPr lang="en-GB" dirty="0"/>
              <a:t> development.</a:t>
            </a:r>
          </a:p>
          <a:p>
            <a:endParaRPr lang="en-GB" dirty="0"/>
          </a:p>
          <a:p>
            <a:r>
              <a:rPr lang="en-GB" dirty="0"/>
              <a:t>Construction started on the new multi-million pound leisure centre in the Town Centre in May, with construction continuing while adhering to coronavirus guidelines.</a:t>
            </a:r>
          </a:p>
          <a:p>
            <a:endParaRPr lang="en-GB" dirty="0"/>
          </a:p>
          <a:p>
            <a:r>
              <a:rPr lang="en-GB" dirty="0"/>
              <a:t>The £4.33m retaining wall at Castle Hill that is the first physical structure as part of Dudley’s Metro connection plans is complete/nearly complete(??? Definitely looks like a lot has happened!) which will enable the next stage of the metro to be constructed and also pave way for work to start on the VLR.</a:t>
            </a:r>
          </a:p>
          <a:p>
            <a:endParaRPr lang="en-GB" dirty="0"/>
          </a:p>
          <a:p>
            <a:r>
              <a:rPr lang="en-GB" dirty="0"/>
              <a:t>The IOT is starting to take shape, giving a visible indicator to residents and businesses alike that change is coming to Castle Hill.  Work was delayed for 6 weeks but construction crews are back on site.</a:t>
            </a:r>
          </a:p>
          <a:p>
            <a:endParaRPr lang="en-GB" dirty="0"/>
          </a:p>
          <a:p>
            <a:r>
              <a:rPr lang="en-GB" dirty="0"/>
              <a:t>Discussions and progress through the planning process has accelerated for some several town centre </a:t>
            </a:r>
            <a:r>
              <a:rPr lang="en-GB" dirty="0" err="1"/>
              <a:t>resi</a:t>
            </a:r>
            <a:r>
              <a:rPr lang="en-GB" dirty="0"/>
              <a:t> projects – both retail-</a:t>
            </a:r>
            <a:r>
              <a:rPr lang="en-GB" dirty="0" err="1"/>
              <a:t>resi</a:t>
            </a:r>
            <a:r>
              <a:rPr lang="en-GB" dirty="0"/>
              <a:t> conversions and new build developments. (Trident, </a:t>
            </a:r>
            <a:r>
              <a:rPr lang="en-GB" dirty="0" err="1"/>
              <a:t>Nuttals</a:t>
            </a:r>
            <a:r>
              <a:rPr lang="en-GB" dirty="0"/>
              <a:t> – not sure what can be mentioned in public)</a:t>
            </a:r>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80FF29C-62B3-47FE-A66B-5D5F95727237}" type="slidenum">
              <a:rPr lang="en-GB" smtClean="0"/>
              <a:t>6</a:t>
            </a:fld>
            <a:endParaRPr lang="en-GB"/>
          </a:p>
        </p:txBody>
      </p:sp>
    </p:spTree>
    <p:extLst>
      <p:ext uri="{BB962C8B-B14F-4D97-AF65-F5344CB8AC3E}">
        <p14:creationId xmlns:p14="http://schemas.microsoft.com/office/powerpoint/2010/main" val="1863617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There is substantial investment committed to improve Dudley’s connectivity to the rest of the West Midlands and within the town itself, together with WMCA, the Council will deliver better connections with high-quality and affordable transport combining road, tram, rail and new cycling and walking infrastructure. This enhanced connectivity will enable commuter, educational, tourism and employment opportunities delivering a significant boost to the local economy. Some of the key projects include: </a:t>
            </a:r>
            <a:r>
              <a:rPr lang="en-GB" sz="1200" b="1" kern="1200" dirty="0">
                <a:solidFill>
                  <a:schemeClr val="tx1"/>
                </a:solidFill>
                <a:effectLst/>
                <a:latin typeface="+mn-lt"/>
                <a:ea typeface="+mn-ea"/>
                <a:cs typeface="+mn-cs"/>
              </a:rPr>
              <a:t>New Wednesbury to Brierley Hill Metro Line</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Dudley Interchange</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Public Realm Works </a:t>
            </a:r>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Highway Improvement Package</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latin typeface="+mn-lt"/>
                <a:ea typeface="+mn-ea"/>
                <a:cs typeface="+mn-cs"/>
              </a:rPr>
              <a:t>Metro – </a:t>
            </a:r>
            <a:r>
              <a:rPr lang="en-GB" sz="1200" b="0" kern="1200" dirty="0">
                <a:solidFill>
                  <a:schemeClr val="tx1"/>
                </a:solidFill>
                <a:effectLst/>
                <a:latin typeface="+mn-lt"/>
                <a:ea typeface="+mn-ea"/>
                <a:cs typeface="+mn-cs"/>
              </a:rPr>
              <a:t>By far the biggest investment is the Metro, a</a:t>
            </a:r>
            <a:r>
              <a:rPr lang="en-GB" sz="1200" kern="1200" dirty="0">
                <a:solidFill>
                  <a:schemeClr val="tx1"/>
                </a:solidFill>
                <a:effectLst/>
                <a:latin typeface="+mn-lt"/>
                <a:ea typeface="+mn-ea"/>
                <a:cs typeface="+mn-cs"/>
              </a:rPr>
              <a:t> total of £449 million will be invested by WMCA in the Wednesbury to Brierley Hill Metro which will extend the West Midlands Metro through the heart of Dudley town centre to Wednesbury and Brierley Hill and connect key regeneration scheme proposals with the wider sub-region. The 11km Metro line will deliver up to 10 stops including fast and frequent connections with Dudley Port Station, Dudley Interchange, the Waterfront and Merry Hill. It will connect Dudley with Birmingham in around 40 minutes, link Wolverhampton to Dudley in around 30 minutes and enable journeys between Birmingham and Brierley Hill in under an hour.</a:t>
            </a:r>
          </a:p>
          <a:p>
            <a:pPr marL="0" indent="0">
              <a:buFont typeface="Arial" panose="020B0604020202020204" pitchFamily="34" charset="0"/>
              <a:buNone/>
            </a:pPr>
            <a:r>
              <a:rPr lang="en-GB" sz="1200" b="1" kern="1200" dirty="0">
                <a:solidFill>
                  <a:schemeClr val="tx1"/>
                </a:solidFill>
                <a:effectLst/>
                <a:latin typeface="+mn-lt"/>
                <a:ea typeface="+mn-ea"/>
                <a:cs typeface="+mn-cs"/>
              </a:rPr>
              <a:t> </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Interchange - </a:t>
            </a:r>
            <a:r>
              <a:rPr lang="en-GB" sz="1200" kern="1200" dirty="0">
                <a:solidFill>
                  <a:schemeClr val="tx1"/>
                </a:solidFill>
                <a:effectLst/>
                <a:latin typeface="+mn-lt"/>
                <a:ea typeface="+mn-ea"/>
                <a:cs typeface="+mn-cs"/>
              </a:rPr>
              <a:t>Dudley Transport Interchange will be a world-class multi-modal facility tying together the new West Midlands Metro extension project and eventually the bus rapid transit (BRT) SPRINT. Dudley Council has granted outline planning permission to WMCA for the proposed development and this includes the demolition of the existing bus station. A total of £20 million in funding has been ear-marked by WMCA and the Black Country LEP for this project which is due for delivery in June 2022. </a:t>
            </a: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latin typeface="+mn-lt"/>
                <a:ea typeface="+mn-ea"/>
                <a:cs typeface="+mn-cs"/>
              </a:rPr>
              <a:t>Public Realm</a:t>
            </a:r>
            <a:r>
              <a:rPr lang="en-GB" sz="1200" b="0" kern="1200" dirty="0">
                <a:solidFill>
                  <a:schemeClr val="tx1"/>
                </a:solidFill>
                <a:effectLst/>
                <a:latin typeface="+mn-lt"/>
                <a:ea typeface="+mn-ea"/>
                <a:cs typeface="+mn-cs"/>
              </a:rPr>
              <a:t>- Metro an Interchange</a:t>
            </a:r>
            <a:r>
              <a:rPr lang="en-GB" sz="1200" kern="1200" dirty="0">
                <a:solidFill>
                  <a:schemeClr val="tx1"/>
                </a:solidFill>
                <a:effectLst/>
                <a:latin typeface="+mn-lt"/>
                <a:ea typeface="+mn-ea"/>
                <a:cs typeface="+mn-cs"/>
              </a:rPr>
              <a:t> investments will be complemented further with substantial package of public realm and environmental improvement works focussing on improving the pedestrian connectivity between the Castle, the College campus and the town centre. Our ambition is to create an integrated the town centre, benefitting from improved connectivity and significant public realm improvements, providing opportunities for a green network that will be focused around the </a:t>
            </a:r>
            <a:r>
              <a:rPr lang="en-GB" sz="1200" kern="1200" dirty="0" err="1">
                <a:solidFill>
                  <a:schemeClr val="tx1"/>
                </a:solidFill>
                <a:effectLst/>
                <a:latin typeface="+mn-lt"/>
                <a:ea typeface="+mn-ea"/>
                <a:cs typeface="+mn-cs"/>
              </a:rPr>
              <a:t>InHedge</a:t>
            </a:r>
            <a:r>
              <a:rPr lang="en-GB" sz="1200" kern="1200" dirty="0">
                <a:solidFill>
                  <a:schemeClr val="tx1"/>
                </a:solidFill>
                <a:effectLst/>
                <a:latin typeface="+mn-lt"/>
                <a:ea typeface="+mn-ea"/>
                <a:cs typeface="+mn-cs"/>
              </a:rPr>
              <a:t> Public Space and Gardens. </a:t>
            </a:r>
            <a:r>
              <a:rPr lang="en-GB" sz="1200" b="1" i="1" kern="1200" dirty="0">
                <a:solidFill>
                  <a:schemeClr val="tx1"/>
                </a:solidFill>
                <a:effectLst/>
                <a:latin typeface="+mn-lt"/>
                <a:ea typeface="+mn-ea"/>
                <a:cs typeface="+mn-cs"/>
              </a:rPr>
              <a:t>Question - A key challenge is how do we fund </a:t>
            </a:r>
            <a:r>
              <a:rPr lang="en-GB" sz="1200" b="1" i="1" kern="1200">
                <a:solidFill>
                  <a:schemeClr val="tx1"/>
                </a:solidFill>
                <a:effectLst/>
                <a:latin typeface="+mn-lt"/>
                <a:ea typeface="+mn-ea"/>
                <a:cs typeface="+mn-cs"/>
              </a:rPr>
              <a:t>public realm </a:t>
            </a:r>
            <a:r>
              <a:rPr lang="en-GB" sz="1200" b="1" i="1" kern="1200" dirty="0">
                <a:solidFill>
                  <a:schemeClr val="tx1"/>
                </a:solidFill>
                <a:effectLst/>
                <a:latin typeface="+mn-lt"/>
                <a:ea typeface="+mn-ea"/>
                <a:cs typeface="+mn-cs"/>
              </a:rPr>
              <a:t>which doesn’t’ naturally align to funding streams and during difficult economic time we may not/will not obtain the costs from the investor.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1" kern="1200" dirty="0">
                <a:solidFill>
                  <a:schemeClr val="tx1"/>
                </a:solidFill>
                <a:effectLst/>
                <a:latin typeface="+mn-lt"/>
                <a:ea typeface="+mn-ea"/>
                <a:cs typeface="+mn-cs"/>
              </a:rPr>
              <a:t>Place Making - </a:t>
            </a:r>
            <a:r>
              <a:rPr lang="en-GB" dirty="0"/>
              <a:t>Dudley Council  are committed to sustainable place making by implementing the principles of sustainable development, involving good urban design which focus on social, economic, transport and environmental factors. The Council are supportive of the protection, and where possible the extension of, green corridors, footpaths and cycle ways, and are seeking to provide alternative transportation options aiding with climate mitigation.</a:t>
            </a:r>
            <a:endParaRPr lang="en-GB" sz="12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latin typeface="+mn-lt"/>
                <a:ea typeface="+mn-ea"/>
                <a:cs typeface="+mn-cs"/>
              </a:rPr>
              <a:t>Highway Works - Highway Improvement Package </a:t>
            </a:r>
            <a:r>
              <a:rPr lang="en-GB" sz="1200" kern="1200" dirty="0">
                <a:solidFill>
                  <a:schemeClr val="tx1"/>
                </a:solidFill>
                <a:effectLst/>
                <a:latin typeface="+mn-lt"/>
                <a:ea typeface="+mn-ea"/>
                <a:cs typeface="+mn-cs"/>
              </a:rPr>
              <a:t>(Commenced: January 2020 - Timeframe for delivery: May 2022). This key investment will help facilitate highway improvements to accommodate the new Dudley Transport interchange while also creating the infrastructure and development platforms to support the delivery of the multi-million pounds </a:t>
            </a:r>
            <a:r>
              <a:rPr lang="en-GB" sz="1200" kern="1200" dirty="0" err="1">
                <a:solidFill>
                  <a:schemeClr val="tx1"/>
                </a:solidFill>
                <a:effectLst/>
                <a:latin typeface="+mn-lt"/>
                <a:ea typeface="+mn-ea"/>
                <a:cs typeface="+mn-cs"/>
              </a:rPr>
              <a:t>Portersfield</a:t>
            </a:r>
            <a:r>
              <a:rPr lang="en-GB" sz="1200" kern="1200" dirty="0">
                <a:solidFill>
                  <a:schemeClr val="tx1"/>
                </a:solidFill>
                <a:effectLst/>
                <a:latin typeface="+mn-lt"/>
                <a:ea typeface="+mn-ea"/>
                <a:cs typeface="+mn-cs"/>
              </a:rPr>
              <a:t> mixed-use redevelopment scheme. £600,000 of funding has been committed by WMCA to the demolition of Cavendish House which commenced in January 2020 as part of the </a:t>
            </a:r>
            <a:r>
              <a:rPr lang="en-GB" sz="1200" kern="1200" dirty="0" err="1">
                <a:solidFill>
                  <a:schemeClr val="tx1"/>
                </a:solidFill>
                <a:effectLst/>
                <a:latin typeface="+mn-lt"/>
                <a:ea typeface="+mn-ea"/>
                <a:cs typeface="+mn-cs"/>
              </a:rPr>
              <a:t>Portersfield</a:t>
            </a:r>
            <a:r>
              <a:rPr lang="en-GB" sz="1200" kern="1200" dirty="0">
                <a:solidFill>
                  <a:schemeClr val="tx1"/>
                </a:solidFill>
                <a:effectLst/>
                <a:latin typeface="+mn-lt"/>
                <a:ea typeface="+mn-ea"/>
                <a:cs typeface="+mn-cs"/>
              </a:rPr>
              <a:t> scheme with further funding being sought via Dudley Council’s bid to WMCA for funding towards Highway Improvement Works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This significant investment will set a new context for development and regeneration of our town centre and the wider borough. It will offer potential to intensify land uses, and recognising the linkages between them is increasingly important, enabling them to work successfully and sustainably in the future for the benefit of its local communities. Capturing this change for the benefit of the town, its residents and investors is a core ambition for the Council.</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BC0AB-1A1E-4619-B355-6C43DEA6AE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194042-70C3-484A-B7DE-A978B692294E}" type="slidenum">
              <a:rPr lang="en-GB" smtClean="0"/>
              <a:t>9</a:t>
            </a:fld>
            <a:endParaRPr lang="en-GB"/>
          </a:p>
        </p:txBody>
      </p:sp>
    </p:spTree>
    <p:extLst>
      <p:ext uri="{BB962C8B-B14F-4D97-AF65-F5344CB8AC3E}">
        <p14:creationId xmlns:p14="http://schemas.microsoft.com/office/powerpoint/2010/main" val="804446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194042-70C3-484A-B7DE-A978B692294E}" type="slidenum">
              <a:rPr lang="en-GB" smtClean="0"/>
              <a:t>11</a:t>
            </a:fld>
            <a:endParaRPr lang="en-GB"/>
          </a:p>
        </p:txBody>
      </p:sp>
    </p:spTree>
    <p:extLst>
      <p:ext uri="{BB962C8B-B14F-4D97-AF65-F5344CB8AC3E}">
        <p14:creationId xmlns:p14="http://schemas.microsoft.com/office/powerpoint/2010/main" val="1387414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194042-70C3-484A-B7DE-A978B692294E}" type="slidenum">
              <a:rPr lang="en-GB" smtClean="0"/>
              <a:t>13</a:t>
            </a:fld>
            <a:endParaRPr lang="en-GB"/>
          </a:p>
        </p:txBody>
      </p:sp>
    </p:spTree>
    <p:extLst>
      <p:ext uri="{BB962C8B-B14F-4D97-AF65-F5344CB8AC3E}">
        <p14:creationId xmlns:p14="http://schemas.microsoft.com/office/powerpoint/2010/main" val="271155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194042-70C3-484A-B7DE-A978B692294E}" type="slidenum">
              <a:rPr lang="en-GB" smtClean="0"/>
              <a:t>14</a:t>
            </a:fld>
            <a:endParaRPr lang="en-GB"/>
          </a:p>
        </p:txBody>
      </p:sp>
    </p:spTree>
    <p:extLst>
      <p:ext uri="{BB962C8B-B14F-4D97-AF65-F5344CB8AC3E}">
        <p14:creationId xmlns:p14="http://schemas.microsoft.com/office/powerpoint/2010/main" val="1918455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194042-70C3-484A-B7DE-A978B692294E}" type="slidenum">
              <a:rPr lang="en-GB" smtClean="0"/>
              <a:t>15</a:t>
            </a:fld>
            <a:endParaRPr lang="en-GB"/>
          </a:p>
        </p:txBody>
      </p:sp>
    </p:spTree>
    <p:extLst>
      <p:ext uri="{BB962C8B-B14F-4D97-AF65-F5344CB8AC3E}">
        <p14:creationId xmlns:p14="http://schemas.microsoft.com/office/powerpoint/2010/main" val="3122786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5F1C986-4807-7148-B5C2-723703C7A0B8}"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36B4A-9CF4-964B-9E40-0E6B7F85CC7D}" type="slidenum">
              <a:rPr lang="en-US" smtClean="0"/>
              <a:t>‹#›</a:t>
            </a:fld>
            <a:endParaRPr lang="en-US"/>
          </a:p>
        </p:txBody>
      </p:sp>
    </p:spTree>
    <p:extLst>
      <p:ext uri="{BB962C8B-B14F-4D97-AF65-F5344CB8AC3E}">
        <p14:creationId xmlns:p14="http://schemas.microsoft.com/office/powerpoint/2010/main" val="237699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F1C986-4807-7148-B5C2-723703C7A0B8}"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36B4A-9CF4-964B-9E40-0E6B7F85CC7D}" type="slidenum">
              <a:rPr lang="en-US" smtClean="0"/>
              <a:t>‹#›</a:t>
            </a:fld>
            <a:endParaRPr lang="en-US"/>
          </a:p>
        </p:txBody>
      </p:sp>
    </p:spTree>
    <p:extLst>
      <p:ext uri="{BB962C8B-B14F-4D97-AF65-F5344CB8AC3E}">
        <p14:creationId xmlns:p14="http://schemas.microsoft.com/office/powerpoint/2010/main" val="1773115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F1C986-4807-7148-B5C2-723703C7A0B8}"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36B4A-9CF4-964B-9E40-0E6B7F85CC7D}" type="slidenum">
              <a:rPr lang="en-US" smtClean="0"/>
              <a:t>‹#›</a:t>
            </a:fld>
            <a:endParaRPr lang="en-US"/>
          </a:p>
        </p:txBody>
      </p:sp>
    </p:spTree>
    <p:extLst>
      <p:ext uri="{BB962C8B-B14F-4D97-AF65-F5344CB8AC3E}">
        <p14:creationId xmlns:p14="http://schemas.microsoft.com/office/powerpoint/2010/main" val="127202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0D0CD-D391-4862-B61F-CB1967C95A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D1AAF0-36B2-41A5-B8C5-F2EB007161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F8AFC3A-EA84-4A10-8676-2B7A6324D8BC}"/>
              </a:ext>
            </a:extLst>
          </p:cNvPr>
          <p:cNvSpPr>
            <a:spLocks noGrp="1"/>
          </p:cNvSpPr>
          <p:nvPr>
            <p:ph type="dt" sz="half" idx="10"/>
          </p:nvPr>
        </p:nvSpPr>
        <p:spPr/>
        <p:txBody>
          <a:bodyPr/>
          <a:lstStyle/>
          <a:p>
            <a:fld id="{CD7B0902-B98B-4C2B-AF08-5085B19E754C}" type="datetimeFigureOut">
              <a:rPr lang="en-GB" smtClean="0"/>
              <a:t>23/10/2020</a:t>
            </a:fld>
            <a:endParaRPr lang="en-GB"/>
          </a:p>
        </p:txBody>
      </p:sp>
      <p:sp>
        <p:nvSpPr>
          <p:cNvPr id="5" name="Footer Placeholder 4">
            <a:extLst>
              <a:ext uri="{FF2B5EF4-FFF2-40B4-BE49-F238E27FC236}">
                <a16:creationId xmlns:a16="http://schemas.microsoft.com/office/drawing/2014/main" id="{E6981CEF-6396-439A-B4BD-7E60588A44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1FE7B2-4882-4AC0-9F35-FE0FB33F9431}"/>
              </a:ext>
            </a:extLst>
          </p:cNvPr>
          <p:cNvSpPr>
            <a:spLocks noGrp="1"/>
          </p:cNvSpPr>
          <p:nvPr>
            <p:ph type="sldNum" sz="quarter" idx="12"/>
          </p:nvPr>
        </p:nvSpPr>
        <p:spPr/>
        <p:txBody>
          <a:bodyPr/>
          <a:lstStyle/>
          <a:p>
            <a:fld id="{D255045C-1240-4D9D-9DF4-78D3023481C8}" type="slidenum">
              <a:rPr lang="en-GB" smtClean="0"/>
              <a:t>‹#›</a:t>
            </a:fld>
            <a:endParaRPr lang="en-GB"/>
          </a:p>
        </p:txBody>
      </p:sp>
    </p:spTree>
    <p:extLst>
      <p:ext uri="{BB962C8B-B14F-4D97-AF65-F5344CB8AC3E}">
        <p14:creationId xmlns:p14="http://schemas.microsoft.com/office/powerpoint/2010/main" val="3218957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4420C-441D-4374-9C27-513CB82CC3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9A20B3-8A6A-4174-A17E-0501A0BC4D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B798BC-3FAC-443D-99D3-04C83DED849C}"/>
              </a:ext>
            </a:extLst>
          </p:cNvPr>
          <p:cNvSpPr>
            <a:spLocks noGrp="1"/>
          </p:cNvSpPr>
          <p:nvPr>
            <p:ph type="dt" sz="half" idx="10"/>
          </p:nvPr>
        </p:nvSpPr>
        <p:spPr/>
        <p:txBody>
          <a:bodyPr/>
          <a:lstStyle/>
          <a:p>
            <a:fld id="{CD7B0902-B98B-4C2B-AF08-5085B19E754C}" type="datetimeFigureOut">
              <a:rPr lang="en-GB" smtClean="0"/>
              <a:t>23/10/2020</a:t>
            </a:fld>
            <a:endParaRPr lang="en-GB"/>
          </a:p>
        </p:txBody>
      </p:sp>
      <p:sp>
        <p:nvSpPr>
          <p:cNvPr id="5" name="Footer Placeholder 4">
            <a:extLst>
              <a:ext uri="{FF2B5EF4-FFF2-40B4-BE49-F238E27FC236}">
                <a16:creationId xmlns:a16="http://schemas.microsoft.com/office/drawing/2014/main" id="{0A6A473D-4C74-4487-A35A-6A31035C19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FA27C8-2B8D-45D1-8190-0106DD25AF21}"/>
              </a:ext>
            </a:extLst>
          </p:cNvPr>
          <p:cNvSpPr>
            <a:spLocks noGrp="1"/>
          </p:cNvSpPr>
          <p:nvPr>
            <p:ph type="sldNum" sz="quarter" idx="12"/>
          </p:nvPr>
        </p:nvSpPr>
        <p:spPr/>
        <p:txBody>
          <a:bodyPr/>
          <a:lstStyle/>
          <a:p>
            <a:fld id="{D255045C-1240-4D9D-9DF4-78D3023481C8}" type="slidenum">
              <a:rPr lang="en-GB" smtClean="0"/>
              <a:t>‹#›</a:t>
            </a:fld>
            <a:endParaRPr lang="en-GB"/>
          </a:p>
        </p:txBody>
      </p:sp>
    </p:spTree>
    <p:extLst>
      <p:ext uri="{BB962C8B-B14F-4D97-AF65-F5344CB8AC3E}">
        <p14:creationId xmlns:p14="http://schemas.microsoft.com/office/powerpoint/2010/main" val="1182514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F4EE-D6C7-4BBF-AB75-BAA27A0EC2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12C82D-4FB3-481B-886C-E719F56B53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57CFB4-10C6-44EB-A213-46EC1B33B3E3}"/>
              </a:ext>
            </a:extLst>
          </p:cNvPr>
          <p:cNvSpPr>
            <a:spLocks noGrp="1"/>
          </p:cNvSpPr>
          <p:nvPr>
            <p:ph type="dt" sz="half" idx="10"/>
          </p:nvPr>
        </p:nvSpPr>
        <p:spPr/>
        <p:txBody>
          <a:bodyPr/>
          <a:lstStyle/>
          <a:p>
            <a:fld id="{CD7B0902-B98B-4C2B-AF08-5085B19E754C}" type="datetimeFigureOut">
              <a:rPr lang="en-GB" smtClean="0"/>
              <a:t>23/10/2020</a:t>
            </a:fld>
            <a:endParaRPr lang="en-GB"/>
          </a:p>
        </p:txBody>
      </p:sp>
      <p:sp>
        <p:nvSpPr>
          <p:cNvPr id="5" name="Footer Placeholder 4">
            <a:extLst>
              <a:ext uri="{FF2B5EF4-FFF2-40B4-BE49-F238E27FC236}">
                <a16:creationId xmlns:a16="http://schemas.microsoft.com/office/drawing/2014/main" id="{A8EE85D9-32FE-4EAF-89F7-8B72FFE01E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2ABDA8-92DF-4F14-9057-A25FCC6D209E}"/>
              </a:ext>
            </a:extLst>
          </p:cNvPr>
          <p:cNvSpPr>
            <a:spLocks noGrp="1"/>
          </p:cNvSpPr>
          <p:nvPr>
            <p:ph type="sldNum" sz="quarter" idx="12"/>
          </p:nvPr>
        </p:nvSpPr>
        <p:spPr/>
        <p:txBody>
          <a:bodyPr/>
          <a:lstStyle/>
          <a:p>
            <a:fld id="{D255045C-1240-4D9D-9DF4-78D3023481C8}" type="slidenum">
              <a:rPr lang="en-GB" smtClean="0"/>
              <a:t>‹#›</a:t>
            </a:fld>
            <a:endParaRPr lang="en-GB"/>
          </a:p>
        </p:txBody>
      </p:sp>
    </p:spTree>
    <p:extLst>
      <p:ext uri="{BB962C8B-B14F-4D97-AF65-F5344CB8AC3E}">
        <p14:creationId xmlns:p14="http://schemas.microsoft.com/office/powerpoint/2010/main" val="2242282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AB966-1C89-48A4-861B-31735AFB065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015B3A-44E1-4C2E-BE0D-D1E10E8247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296C398-2AD7-4533-9D5A-81AAAD897E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9FAF2EA-65EF-48DC-AC84-9FC59812973D}"/>
              </a:ext>
            </a:extLst>
          </p:cNvPr>
          <p:cNvSpPr>
            <a:spLocks noGrp="1"/>
          </p:cNvSpPr>
          <p:nvPr>
            <p:ph type="dt" sz="half" idx="10"/>
          </p:nvPr>
        </p:nvSpPr>
        <p:spPr/>
        <p:txBody>
          <a:bodyPr/>
          <a:lstStyle/>
          <a:p>
            <a:fld id="{CD7B0902-B98B-4C2B-AF08-5085B19E754C}" type="datetimeFigureOut">
              <a:rPr lang="en-GB" smtClean="0"/>
              <a:t>23/10/2020</a:t>
            </a:fld>
            <a:endParaRPr lang="en-GB"/>
          </a:p>
        </p:txBody>
      </p:sp>
      <p:sp>
        <p:nvSpPr>
          <p:cNvPr id="6" name="Footer Placeholder 5">
            <a:extLst>
              <a:ext uri="{FF2B5EF4-FFF2-40B4-BE49-F238E27FC236}">
                <a16:creationId xmlns:a16="http://schemas.microsoft.com/office/drawing/2014/main" id="{6F9CADDB-9BA1-4992-B9F5-BE9FD83AF7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E069A6-C77B-49E0-AC61-21BF8BE91A12}"/>
              </a:ext>
            </a:extLst>
          </p:cNvPr>
          <p:cNvSpPr>
            <a:spLocks noGrp="1"/>
          </p:cNvSpPr>
          <p:nvPr>
            <p:ph type="sldNum" sz="quarter" idx="12"/>
          </p:nvPr>
        </p:nvSpPr>
        <p:spPr/>
        <p:txBody>
          <a:bodyPr/>
          <a:lstStyle/>
          <a:p>
            <a:fld id="{D255045C-1240-4D9D-9DF4-78D3023481C8}" type="slidenum">
              <a:rPr lang="en-GB" smtClean="0"/>
              <a:t>‹#›</a:t>
            </a:fld>
            <a:endParaRPr lang="en-GB"/>
          </a:p>
        </p:txBody>
      </p:sp>
    </p:spTree>
    <p:extLst>
      <p:ext uri="{BB962C8B-B14F-4D97-AF65-F5344CB8AC3E}">
        <p14:creationId xmlns:p14="http://schemas.microsoft.com/office/powerpoint/2010/main" val="1057342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BEC69-00E1-4A5E-9B39-464F1AB75B1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195745-9C9A-4760-8271-40FB2A06F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60062-C87B-4A74-BA05-821BD9C7BD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D12679-B70B-4654-BC41-7FABCFE5D3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62552A-627D-42D2-84FB-8E3B8F1E48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4E44EA7-CBF3-418F-B939-26A3347E9FDD}"/>
              </a:ext>
            </a:extLst>
          </p:cNvPr>
          <p:cNvSpPr>
            <a:spLocks noGrp="1"/>
          </p:cNvSpPr>
          <p:nvPr>
            <p:ph type="dt" sz="half" idx="10"/>
          </p:nvPr>
        </p:nvSpPr>
        <p:spPr/>
        <p:txBody>
          <a:bodyPr/>
          <a:lstStyle/>
          <a:p>
            <a:fld id="{CD7B0902-B98B-4C2B-AF08-5085B19E754C}" type="datetimeFigureOut">
              <a:rPr lang="en-GB" smtClean="0"/>
              <a:t>23/10/2020</a:t>
            </a:fld>
            <a:endParaRPr lang="en-GB"/>
          </a:p>
        </p:txBody>
      </p:sp>
      <p:sp>
        <p:nvSpPr>
          <p:cNvPr id="8" name="Footer Placeholder 7">
            <a:extLst>
              <a:ext uri="{FF2B5EF4-FFF2-40B4-BE49-F238E27FC236}">
                <a16:creationId xmlns:a16="http://schemas.microsoft.com/office/drawing/2014/main" id="{194B1331-CFEC-45F9-8B31-2DB833A56A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C0E5707-FC87-4E41-94B6-2133BDD0BCD3}"/>
              </a:ext>
            </a:extLst>
          </p:cNvPr>
          <p:cNvSpPr>
            <a:spLocks noGrp="1"/>
          </p:cNvSpPr>
          <p:nvPr>
            <p:ph type="sldNum" sz="quarter" idx="12"/>
          </p:nvPr>
        </p:nvSpPr>
        <p:spPr/>
        <p:txBody>
          <a:bodyPr/>
          <a:lstStyle/>
          <a:p>
            <a:fld id="{D255045C-1240-4D9D-9DF4-78D3023481C8}" type="slidenum">
              <a:rPr lang="en-GB" smtClean="0"/>
              <a:t>‹#›</a:t>
            </a:fld>
            <a:endParaRPr lang="en-GB"/>
          </a:p>
        </p:txBody>
      </p:sp>
    </p:spTree>
    <p:extLst>
      <p:ext uri="{BB962C8B-B14F-4D97-AF65-F5344CB8AC3E}">
        <p14:creationId xmlns:p14="http://schemas.microsoft.com/office/powerpoint/2010/main" val="3723037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5DC2-2A03-4748-9C8C-2D5D5F6A5C5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CD885F1-A1AB-4819-B042-28775659B69B}"/>
              </a:ext>
            </a:extLst>
          </p:cNvPr>
          <p:cNvSpPr>
            <a:spLocks noGrp="1"/>
          </p:cNvSpPr>
          <p:nvPr>
            <p:ph type="dt" sz="half" idx="10"/>
          </p:nvPr>
        </p:nvSpPr>
        <p:spPr/>
        <p:txBody>
          <a:bodyPr/>
          <a:lstStyle/>
          <a:p>
            <a:fld id="{CD7B0902-B98B-4C2B-AF08-5085B19E754C}" type="datetimeFigureOut">
              <a:rPr lang="en-GB" smtClean="0"/>
              <a:t>23/10/2020</a:t>
            </a:fld>
            <a:endParaRPr lang="en-GB"/>
          </a:p>
        </p:txBody>
      </p:sp>
      <p:sp>
        <p:nvSpPr>
          <p:cNvPr id="4" name="Footer Placeholder 3">
            <a:extLst>
              <a:ext uri="{FF2B5EF4-FFF2-40B4-BE49-F238E27FC236}">
                <a16:creationId xmlns:a16="http://schemas.microsoft.com/office/drawing/2014/main" id="{B87ACACE-3D03-4686-ADA8-EBD0C627AF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39722A-3CD3-4BD3-AB08-EA797DFE8A0A}"/>
              </a:ext>
            </a:extLst>
          </p:cNvPr>
          <p:cNvSpPr>
            <a:spLocks noGrp="1"/>
          </p:cNvSpPr>
          <p:nvPr>
            <p:ph type="sldNum" sz="quarter" idx="12"/>
          </p:nvPr>
        </p:nvSpPr>
        <p:spPr/>
        <p:txBody>
          <a:bodyPr/>
          <a:lstStyle/>
          <a:p>
            <a:fld id="{D255045C-1240-4D9D-9DF4-78D3023481C8}" type="slidenum">
              <a:rPr lang="en-GB" smtClean="0"/>
              <a:t>‹#›</a:t>
            </a:fld>
            <a:endParaRPr lang="en-GB"/>
          </a:p>
        </p:txBody>
      </p:sp>
    </p:spTree>
    <p:extLst>
      <p:ext uri="{BB962C8B-B14F-4D97-AF65-F5344CB8AC3E}">
        <p14:creationId xmlns:p14="http://schemas.microsoft.com/office/powerpoint/2010/main" val="1266427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FE8FE5-DE50-46DD-B7D3-AAA176041982}"/>
              </a:ext>
            </a:extLst>
          </p:cNvPr>
          <p:cNvSpPr>
            <a:spLocks noGrp="1"/>
          </p:cNvSpPr>
          <p:nvPr>
            <p:ph type="dt" sz="half" idx="10"/>
          </p:nvPr>
        </p:nvSpPr>
        <p:spPr/>
        <p:txBody>
          <a:bodyPr/>
          <a:lstStyle/>
          <a:p>
            <a:fld id="{CD7B0902-B98B-4C2B-AF08-5085B19E754C}" type="datetimeFigureOut">
              <a:rPr lang="en-GB" smtClean="0"/>
              <a:t>23/10/2020</a:t>
            </a:fld>
            <a:endParaRPr lang="en-GB"/>
          </a:p>
        </p:txBody>
      </p:sp>
      <p:sp>
        <p:nvSpPr>
          <p:cNvPr id="3" name="Footer Placeholder 2">
            <a:extLst>
              <a:ext uri="{FF2B5EF4-FFF2-40B4-BE49-F238E27FC236}">
                <a16:creationId xmlns:a16="http://schemas.microsoft.com/office/drawing/2014/main" id="{D8900417-1E47-4283-9603-A5C54CAB2BB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4F5B2A-BA92-4DF3-9166-43C22C11B978}"/>
              </a:ext>
            </a:extLst>
          </p:cNvPr>
          <p:cNvSpPr>
            <a:spLocks noGrp="1"/>
          </p:cNvSpPr>
          <p:nvPr>
            <p:ph type="sldNum" sz="quarter" idx="12"/>
          </p:nvPr>
        </p:nvSpPr>
        <p:spPr/>
        <p:txBody>
          <a:bodyPr/>
          <a:lstStyle/>
          <a:p>
            <a:fld id="{D255045C-1240-4D9D-9DF4-78D3023481C8}" type="slidenum">
              <a:rPr lang="en-GB" smtClean="0"/>
              <a:t>‹#›</a:t>
            </a:fld>
            <a:endParaRPr lang="en-GB"/>
          </a:p>
        </p:txBody>
      </p:sp>
    </p:spTree>
    <p:extLst>
      <p:ext uri="{BB962C8B-B14F-4D97-AF65-F5344CB8AC3E}">
        <p14:creationId xmlns:p14="http://schemas.microsoft.com/office/powerpoint/2010/main" val="394094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C351-CA8F-413D-AB9F-B946965F2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ED2E63B-95A5-477C-B475-6A8F776F5B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FE40D2F-DAB5-46C0-BAEA-F31AEC3F9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F78789-5DA3-491D-AFF8-94DB024409CC}"/>
              </a:ext>
            </a:extLst>
          </p:cNvPr>
          <p:cNvSpPr>
            <a:spLocks noGrp="1"/>
          </p:cNvSpPr>
          <p:nvPr>
            <p:ph type="dt" sz="half" idx="10"/>
          </p:nvPr>
        </p:nvSpPr>
        <p:spPr/>
        <p:txBody>
          <a:bodyPr/>
          <a:lstStyle/>
          <a:p>
            <a:fld id="{CD7B0902-B98B-4C2B-AF08-5085B19E754C}" type="datetimeFigureOut">
              <a:rPr lang="en-GB" smtClean="0"/>
              <a:t>23/10/2020</a:t>
            </a:fld>
            <a:endParaRPr lang="en-GB"/>
          </a:p>
        </p:txBody>
      </p:sp>
      <p:sp>
        <p:nvSpPr>
          <p:cNvPr id="6" name="Footer Placeholder 5">
            <a:extLst>
              <a:ext uri="{FF2B5EF4-FFF2-40B4-BE49-F238E27FC236}">
                <a16:creationId xmlns:a16="http://schemas.microsoft.com/office/drawing/2014/main" id="{D2AD9A14-0331-448C-8DB4-A35B935DF2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9C946B-6CDE-44D1-95C4-8CF243882BDA}"/>
              </a:ext>
            </a:extLst>
          </p:cNvPr>
          <p:cNvSpPr>
            <a:spLocks noGrp="1"/>
          </p:cNvSpPr>
          <p:nvPr>
            <p:ph type="sldNum" sz="quarter" idx="12"/>
          </p:nvPr>
        </p:nvSpPr>
        <p:spPr/>
        <p:txBody>
          <a:bodyPr/>
          <a:lstStyle/>
          <a:p>
            <a:fld id="{D255045C-1240-4D9D-9DF4-78D3023481C8}" type="slidenum">
              <a:rPr lang="en-GB" smtClean="0"/>
              <a:t>‹#›</a:t>
            </a:fld>
            <a:endParaRPr lang="en-GB"/>
          </a:p>
        </p:txBody>
      </p:sp>
    </p:spTree>
    <p:extLst>
      <p:ext uri="{BB962C8B-B14F-4D97-AF65-F5344CB8AC3E}">
        <p14:creationId xmlns:p14="http://schemas.microsoft.com/office/powerpoint/2010/main" val="3461241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F1C986-4807-7148-B5C2-723703C7A0B8}"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36B4A-9CF4-964B-9E40-0E6B7F85CC7D}" type="slidenum">
              <a:rPr lang="en-US" smtClean="0"/>
              <a:t>‹#›</a:t>
            </a:fld>
            <a:endParaRPr lang="en-US"/>
          </a:p>
        </p:txBody>
      </p:sp>
    </p:spTree>
    <p:extLst>
      <p:ext uri="{BB962C8B-B14F-4D97-AF65-F5344CB8AC3E}">
        <p14:creationId xmlns:p14="http://schemas.microsoft.com/office/powerpoint/2010/main" val="700535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AB8E-1E64-4B68-B037-19655A9CDA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0D1339-BE63-4280-A25F-E6EB78EE50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22947E8-58FB-489B-9826-7BBE0F9457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370C9-8D82-465D-9D03-4675EAC4F4AA}"/>
              </a:ext>
            </a:extLst>
          </p:cNvPr>
          <p:cNvSpPr>
            <a:spLocks noGrp="1"/>
          </p:cNvSpPr>
          <p:nvPr>
            <p:ph type="dt" sz="half" idx="10"/>
          </p:nvPr>
        </p:nvSpPr>
        <p:spPr/>
        <p:txBody>
          <a:bodyPr/>
          <a:lstStyle/>
          <a:p>
            <a:fld id="{CD7B0902-B98B-4C2B-AF08-5085B19E754C}" type="datetimeFigureOut">
              <a:rPr lang="en-GB" smtClean="0"/>
              <a:t>23/10/2020</a:t>
            </a:fld>
            <a:endParaRPr lang="en-GB"/>
          </a:p>
        </p:txBody>
      </p:sp>
      <p:sp>
        <p:nvSpPr>
          <p:cNvPr id="6" name="Footer Placeholder 5">
            <a:extLst>
              <a:ext uri="{FF2B5EF4-FFF2-40B4-BE49-F238E27FC236}">
                <a16:creationId xmlns:a16="http://schemas.microsoft.com/office/drawing/2014/main" id="{0A5E6B5B-FA22-46C5-96FD-23C04AD8B4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D2984A-E6E2-4364-B697-DA3B3661DFEE}"/>
              </a:ext>
            </a:extLst>
          </p:cNvPr>
          <p:cNvSpPr>
            <a:spLocks noGrp="1"/>
          </p:cNvSpPr>
          <p:nvPr>
            <p:ph type="sldNum" sz="quarter" idx="12"/>
          </p:nvPr>
        </p:nvSpPr>
        <p:spPr/>
        <p:txBody>
          <a:bodyPr/>
          <a:lstStyle/>
          <a:p>
            <a:fld id="{D255045C-1240-4D9D-9DF4-78D3023481C8}" type="slidenum">
              <a:rPr lang="en-GB" smtClean="0"/>
              <a:t>‹#›</a:t>
            </a:fld>
            <a:endParaRPr lang="en-GB"/>
          </a:p>
        </p:txBody>
      </p:sp>
    </p:spTree>
    <p:extLst>
      <p:ext uri="{BB962C8B-B14F-4D97-AF65-F5344CB8AC3E}">
        <p14:creationId xmlns:p14="http://schemas.microsoft.com/office/powerpoint/2010/main" val="4168375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97F69-C2EA-418F-AA9E-C78E89A98A1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ADAA3AF-2257-4803-B243-1F15F38E34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EEB003-6151-4977-B487-D1E00434796B}"/>
              </a:ext>
            </a:extLst>
          </p:cNvPr>
          <p:cNvSpPr>
            <a:spLocks noGrp="1"/>
          </p:cNvSpPr>
          <p:nvPr>
            <p:ph type="dt" sz="half" idx="10"/>
          </p:nvPr>
        </p:nvSpPr>
        <p:spPr/>
        <p:txBody>
          <a:bodyPr/>
          <a:lstStyle/>
          <a:p>
            <a:fld id="{CD7B0902-B98B-4C2B-AF08-5085B19E754C}" type="datetimeFigureOut">
              <a:rPr lang="en-GB" smtClean="0"/>
              <a:t>23/10/2020</a:t>
            </a:fld>
            <a:endParaRPr lang="en-GB"/>
          </a:p>
        </p:txBody>
      </p:sp>
      <p:sp>
        <p:nvSpPr>
          <p:cNvPr id="5" name="Footer Placeholder 4">
            <a:extLst>
              <a:ext uri="{FF2B5EF4-FFF2-40B4-BE49-F238E27FC236}">
                <a16:creationId xmlns:a16="http://schemas.microsoft.com/office/drawing/2014/main" id="{29CBBF94-EDB5-4FA4-AF3D-CE919C98FA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BE38D0-D062-42C3-9804-A3E8D1DD9CC9}"/>
              </a:ext>
            </a:extLst>
          </p:cNvPr>
          <p:cNvSpPr>
            <a:spLocks noGrp="1"/>
          </p:cNvSpPr>
          <p:nvPr>
            <p:ph type="sldNum" sz="quarter" idx="12"/>
          </p:nvPr>
        </p:nvSpPr>
        <p:spPr/>
        <p:txBody>
          <a:bodyPr/>
          <a:lstStyle/>
          <a:p>
            <a:fld id="{D255045C-1240-4D9D-9DF4-78D3023481C8}" type="slidenum">
              <a:rPr lang="en-GB" smtClean="0"/>
              <a:t>‹#›</a:t>
            </a:fld>
            <a:endParaRPr lang="en-GB"/>
          </a:p>
        </p:txBody>
      </p:sp>
    </p:spTree>
    <p:extLst>
      <p:ext uri="{BB962C8B-B14F-4D97-AF65-F5344CB8AC3E}">
        <p14:creationId xmlns:p14="http://schemas.microsoft.com/office/powerpoint/2010/main" val="1601853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C44A67-C2DC-4204-8557-F315A1D867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323BAF-BA09-4201-8879-4B20C95419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F11899-ABDE-4200-94FA-F1FDA6013EA1}"/>
              </a:ext>
            </a:extLst>
          </p:cNvPr>
          <p:cNvSpPr>
            <a:spLocks noGrp="1"/>
          </p:cNvSpPr>
          <p:nvPr>
            <p:ph type="dt" sz="half" idx="10"/>
          </p:nvPr>
        </p:nvSpPr>
        <p:spPr/>
        <p:txBody>
          <a:bodyPr/>
          <a:lstStyle/>
          <a:p>
            <a:fld id="{CD7B0902-B98B-4C2B-AF08-5085B19E754C}" type="datetimeFigureOut">
              <a:rPr lang="en-GB" smtClean="0"/>
              <a:t>23/10/2020</a:t>
            </a:fld>
            <a:endParaRPr lang="en-GB"/>
          </a:p>
        </p:txBody>
      </p:sp>
      <p:sp>
        <p:nvSpPr>
          <p:cNvPr id="5" name="Footer Placeholder 4">
            <a:extLst>
              <a:ext uri="{FF2B5EF4-FFF2-40B4-BE49-F238E27FC236}">
                <a16:creationId xmlns:a16="http://schemas.microsoft.com/office/drawing/2014/main" id="{F66C6668-11DC-44A3-B451-E2A334057B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412ACF-F07B-41E8-A4A2-31B412B64D6E}"/>
              </a:ext>
            </a:extLst>
          </p:cNvPr>
          <p:cNvSpPr>
            <a:spLocks noGrp="1"/>
          </p:cNvSpPr>
          <p:nvPr>
            <p:ph type="sldNum" sz="quarter" idx="12"/>
          </p:nvPr>
        </p:nvSpPr>
        <p:spPr/>
        <p:txBody>
          <a:bodyPr/>
          <a:lstStyle/>
          <a:p>
            <a:fld id="{D255045C-1240-4D9D-9DF4-78D3023481C8}" type="slidenum">
              <a:rPr lang="en-GB" smtClean="0"/>
              <a:t>‹#›</a:t>
            </a:fld>
            <a:endParaRPr lang="en-GB"/>
          </a:p>
        </p:txBody>
      </p:sp>
    </p:spTree>
    <p:extLst>
      <p:ext uri="{BB962C8B-B14F-4D97-AF65-F5344CB8AC3E}">
        <p14:creationId xmlns:p14="http://schemas.microsoft.com/office/powerpoint/2010/main" val="915132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F1C986-4807-7148-B5C2-723703C7A0B8}"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36B4A-9CF4-964B-9E40-0E6B7F85CC7D}" type="slidenum">
              <a:rPr lang="en-US" smtClean="0"/>
              <a:t>‹#›</a:t>
            </a:fld>
            <a:endParaRPr lang="en-US"/>
          </a:p>
        </p:txBody>
      </p:sp>
    </p:spTree>
    <p:extLst>
      <p:ext uri="{BB962C8B-B14F-4D97-AF65-F5344CB8AC3E}">
        <p14:creationId xmlns:p14="http://schemas.microsoft.com/office/powerpoint/2010/main" val="1386476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F1C986-4807-7148-B5C2-723703C7A0B8}" type="datetimeFigureOut">
              <a:rPr lang="en-US" smtClean="0"/>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936B4A-9CF4-964B-9E40-0E6B7F85CC7D}" type="slidenum">
              <a:rPr lang="en-US" smtClean="0"/>
              <a:t>‹#›</a:t>
            </a:fld>
            <a:endParaRPr lang="en-US"/>
          </a:p>
        </p:txBody>
      </p:sp>
    </p:spTree>
    <p:extLst>
      <p:ext uri="{BB962C8B-B14F-4D97-AF65-F5344CB8AC3E}">
        <p14:creationId xmlns:p14="http://schemas.microsoft.com/office/powerpoint/2010/main" val="160120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F1C986-4807-7148-B5C2-723703C7A0B8}" type="datetimeFigureOut">
              <a:rPr lang="en-US" smtClean="0"/>
              <a:t>10/23/2020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936B4A-9CF4-964B-9E40-0E6B7F85CC7D}" type="slidenum">
              <a:rPr lang="en-US" smtClean="0"/>
              <a:t>‹#›</a:t>
            </a:fld>
            <a:endParaRPr lang="en-US"/>
          </a:p>
        </p:txBody>
      </p:sp>
    </p:spTree>
    <p:extLst>
      <p:ext uri="{BB962C8B-B14F-4D97-AF65-F5344CB8AC3E}">
        <p14:creationId xmlns:p14="http://schemas.microsoft.com/office/powerpoint/2010/main" val="347729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F1C986-4807-7148-B5C2-723703C7A0B8}" type="datetimeFigureOut">
              <a:rPr lang="en-US" smtClean="0"/>
              <a:t>10/23/2020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936B4A-9CF4-964B-9E40-0E6B7F85CC7D}" type="slidenum">
              <a:rPr lang="en-US" smtClean="0"/>
              <a:t>‹#›</a:t>
            </a:fld>
            <a:endParaRPr lang="en-US"/>
          </a:p>
        </p:txBody>
      </p:sp>
    </p:spTree>
    <p:extLst>
      <p:ext uri="{BB962C8B-B14F-4D97-AF65-F5344CB8AC3E}">
        <p14:creationId xmlns:p14="http://schemas.microsoft.com/office/powerpoint/2010/main" val="98836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F1C986-4807-7148-B5C2-723703C7A0B8}" type="datetimeFigureOut">
              <a:rPr lang="en-US" smtClean="0"/>
              <a:t>10/23/2020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936B4A-9CF4-964B-9E40-0E6B7F85CC7D}" type="slidenum">
              <a:rPr lang="en-US" smtClean="0"/>
              <a:t>‹#›</a:t>
            </a:fld>
            <a:endParaRPr lang="en-US"/>
          </a:p>
        </p:txBody>
      </p:sp>
    </p:spTree>
    <p:extLst>
      <p:ext uri="{BB962C8B-B14F-4D97-AF65-F5344CB8AC3E}">
        <p14:creationId xmlns:p14="http://schemas.microsoft.com/office/powerpoint/2010/main" val="696579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F1C986-4807-7148-B5C2-723703C7A0B8}" type="datetimeFigureOut">
              <a:rPr lang="en-US" smtClean="0"/>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936B4A-9CF4-964B-9E40-0E6B7F85CC7D}" type="slidenum">
              <a:rPr lang="en-US" smtClean="0"/>
              <a:t>‹#›</a:t>
            </a:fld>
            <a:endParaRPr lang="en-US"/>
          </a:p>
        </p:txBody>
      </p:sp>
    </p:spTree>
    <p:extLst>
      <p:ext uri="{BB962C8B-B14F-4D97-AF65-F5344CB8AC3E}">
        <p14:creationId xmlns:p14="http://schemas.microsoft.com/office/powerpoint/2010/main" val="1479926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F1C986-4807-7148-B5C2-723703C7A0B8}" type="datetimeFigureOut">
              <a:rPr lang="en-US" smtClean="0"/>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936B4A-9CF4-964B-9E40-0E6B7F85CC7D}" type="slidenum">
              <a:rPr lang="en-US" smtClean="0"/>
              <a:t>‹#›</a:t>
            </a:fld>
            <a:endParaRPr lang="en-US"/>
          </a:p>
        </p:txBody>
      </p:sp>
    </p:spTree>
    <p:extLst>
      <p:ext uri="{BB962C8B-B14F-4D97-AF65-F5344CB8AC3E}">
        <p14:creationId xmlns:p14="http://schemas.microsoft.com/office/powerpoint/2010/main" val="977186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1C986-4807-7148-B5C2-723703C7A0B8}" type="datetimeFigureOut">
              <a:rPr lang="en-US" smtClean="0"/>
              <a:t>10/23/2020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36B4A-9CF4-964B-9E40-0E6B7F85CC7D}" type="slidenum">
              <a:rPr lang="en-US" smtClean="0"/>
              <a:t>‹#›</a:t>
            </a:fld>
            <a:endParaRPr lang="en-US"/>
          </a:p>
        </p:txBody>
      </p:sp>
    </p:spTree>
    <p:extLst>
      <p:ext uri="{BB962C8B-B14F-4D97-AF65-F5344CB8AC3E}">
        <p14:creationId xmlns:p14="http://schemas.microsoft.com/office/powerpoint/2010/main" val="334779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0394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C6FFA4-74F8-437A-8127-0C4DE1A445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C541350-DB6A-428D-9DE8-D1B19B6C5D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1AFA58-700F-4FA3-8F3F-DB3A5DEB07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B0902-B98B-4C2B-AF08-5085B19E754C}" type="datetimeFigureOut">
              <a:rPr lang="en-GB" smtClean="0"/>
              <a:t>23/10/2020</a:t>
            </a:fld>
            <a:endParaRPr lang="en-GB"/>
          </a:p>
        </p:txBody>
      </p:sp>
      <p:sp>
        <p:nvSpPr>
          <p:cNvPr id="5" name="Footer Placeholder 4">
            <a:extLst>
              <a:ext uri="{FF2B5EF4-FFF2-40B4-BE49-F238E27FC236}">
                <a16:creationId xmlns:a16="http://schemas.microsoft.com/office/drawing/2014/main" id="{19BFD9E1-CF82-43E7-BDB8-210B2D30AF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A37533F-9B1B-455A-B518-270F5D2798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55045C-1240-4D9D-9DF4-78D3023481C8}" type="slidenum">
              <a:rPr lang="en-GB" smtClean="0"/>
              <a:t>‹#›</a:t>
            </a:fld>
            <a:endParaRPr lang="en-GB"/>
          </a:p>
        </p:txBody>
      </p:sp>
    </p:spTree>
    <p:extLst>
      <p:ext uri="{BB962C8B-B14F-4D97-AF65-F5344CB8AC3E}">
        <p14:creationId xmlns:p14="http://schemas.microsoft.com/office/powerpoint/2010/main" val="3716337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NOwZHaOmudQ"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02908" y="3606800"/>
            <a:ext cx="3128164" cy="646331"/>
          </a:xfrm>
          <a:prstGeom prst="rect">
            <a:avLst/>
          </a:prstGeom>
          <a:noFill/>
        </p:spPr>
        <p:txBody>
          <a:bodyPr wrap="none" rtlCol="0">
            <a:spAutoFit/>
          </a:bodyPr>
          <a:lstStyle/>
          <a:p>
            <a:r>
              <a:rPr lang="en-US" sz="3600" dirty="0"/>
              <a:t>INVEST DUDLEY</a:t>
            </a:r>
          </a:p>
        </p:txBody>
      </p:sp>
    </p:spTree>
    <p:extLst>
      <p:ext uri="{BB962C8B-B14F-4D97-AF65-F5344CB8AC3E}">
        <p14:creationId xmlns:p14="http://schemas.microsoft.com/office/powerpoint/2010/main" val="1141113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0394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A8FA8F-ED07-48F0-B2D5-24CF2F5DCF72}"/>
              </a:ext>
            </a:extLst>
          </p:cNvPr>
          <p:cNvSpPr>
            <a:spLocks noGrp="1"/>
          </p:cNvSpPr>
          <p:nvPr/>
        </p:nvSpPr>
        <p:spPr>
          <a:xfrm>
            <a:off x="358567" y="1504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8B6B0"/>
                </a:solidFill>
                <a:latin typeface="Arial" panose="020B0604020202020204" pitchFamily="34" charset="0"/>
                <a:cs typeface="Arial" panose="020B0604020202020204" pitchFamily="34" charset="0"/>
              </a:rPr>
              <a:t>LIFESTYLE AND VISITOR ECONOMY</a:t>
            </a:r>
          </a:p>
        </p:txBody>
      </p:sp>
      <p:sp>
        <p:nvSpPr>
          <p:cNvPr id="9" name="Rectangle 8">
            <a:extLst>
              <a:ext uri="{FF2B5EF4-FFF2-40B4-BE49-F238E27FC236}">
                <a16:creationId xmlns:a16="http://schemas.microsoft.com/office/drawing/2014/main" id="{AFAC2CEA-EEBC-4CF5-872A-5E813C333031}"/>
              </a:ext>
            </a:extLst>
          </p:cNvPr>
          <p:cNvSpPr/>
          <p:nvPr/>
        </p:nvSpPr>
        <p:spPr>
          <a:xfrm>
            <a:off x="3399801" y="3185667"/>
            <a:ext cx="4677306" cy="1477328"/>
          </a:xfrm>
          <a:prstGeom prst="rect">
            <a:avLst/>
          </a:prstGeom>
        </p:spPr>
        <p:txBody>
          <a:bodyPr wrap="none">
            <a:spAutoFit/>
          </a:bodyPr>
          <a:lstStyle/>
          <a:p>
            <a:r>
              <a:rPr lang="en-GB" b="1" dirty="0">
                <a:solidFill>
                  <a:schemeClr val="bg1"/>
                </a:solidFill>
                <a:latin typeface="Arial" panose="020B0604020202020204" pitchFamily="34" charset="0"/>
                <a:cs typeface="Arial" panose="020B0604020202020204" pitchFamily="34" charset="0"/>
              </a:rPr>
              <a:t>Dudley Leisure Centre</a:t>
            </a:r>
          </a:p>
          <a:p>
            <a:r>
              <a:rPr lang="en-GB" dirty="0">
                <a:solidFill>
                  <a:schemeClr val="bg1"/>
                </a:solidFill>
                <a:latin typeface="Arial" panose="020B0604020202020204" pitchFamily="34" charset="0"/>
                <a:cs typeface="Arial" panose="020B0604020202020204" pitchFamily="34" charset="0"/>
              </a:rPr>
              <a:t>Commenced: Summer 2020</a:t>
            </a:r>
          </a:p>
          <a:p>
            <a:r>
              <a:rPr lang="en-GB" dirty="0">
                <a:solidFill>
                  <a:schemeClr val="bg1"/>
                </a:solidFill>
                <a:latin typeface="Arial" panose="020B0604020202020204" pitchFamily="34" charset="0"/>
                <a:cs typeface="Arial" panose="020B0604020202020204" pitchFamily="34" charset="0"/>
              </a:rPr>
              <a:t>Timeframe for delivery: Operational by 2021</a:t>
            </a:r>
          </a:p>
          <a:p>
            <a:r>
              <a:rPr lang="en-GB" dirty="0">
                <a:solidFill>
                  <a:schemeClr val="bg1"/>
                </a:solidFill>
                <a:latin typeface="Arial" panose="020B0604020202020204" pitchFamily="34" charset="0"/>
                <a:cs typeface="Arial" panose="020B0604020202020204" pitchFamily="34" charset="0"/>
              </a:rPr>
              <a:t>Value: £18.2 million </a:t>
            </a:r>
          </a:p>
          <a:p>
            <a:endParaRPr lang="en-GB" dirty="0">
              <a:solidFill>
                <a:schemeClr val="bg1"/>
              </a:solidFill>
            </a:endParaRPr>
          </a:p>
        </p:txBody>
      </p:sp>
      <p:sp>
        <p:nvSpPr>
          <p:cNvPr id="10" name="Rectangle 9">
            <a:extLst>
              <a:ext uri="{FF2B5EF4-FFF2-40B4-BE49-F238E27FC236}">
                <a16:creationId xmlns:a16="http://schemas.microsoft.com/office/drawing/2014/main" id="{1FA9809A-CD4D-466B-8ED4-3C2390D62286}"/>
              </a:ext>
            </a:extLst>
          </p:cNvPr>
          <p:cNvSpPr/>
          <p:nvPr/>
        </p:nvSpPr>
        <p:spPr>
          <a:xfrm>
            <a:off x="4255041" y="1489365"/>
            <a:ext cx="3477890" cy="1200329"/>
          </a:xfrm>
          <a:prstGeom prst="rect">
            <a:avLst/>
          </a:prstGeom>
        </p:spPr>
        <p:txBody>
          <a:bodyPr wrap="square">
            <a:spAutoFit/>
          </a:bodyPr>
          <a:lstStyle/>
          <a:p>
            <a:r>
              <a:rPr lang="en-GB" b="1" dirty="0">
                <a:solidFill>
                  <a:schemeClr val="bg1"/>
                </a:solidFill>
                <a:latin typeface="Arial" panose="020B0604020202020204" pitchFamily="34" charset="0"/>
                <a:cs typeface="Arial" panose="020B0604020202020204" pitchFamily="34" charset="0"/>
              </a:rPr>
              <a:t>Black Country Living Museum</a:t>
            </a:r>
          </a:p>
          <a:p>
            <a:r>
              <a:rPr lang="en-GB" dirty="0">
                <a:solidFill>
                  <a:schemeClr val="bg1"/>
                </a:solidFill>
                <a:latin typeface="Arial" panose="020B0604020202020204" pitchFamily="34" charset="0"/>
                <a:cs typeface="Arial" panose="020B0604020202020204" pitchFamily="34" charset="0"/>
              </a:rPr>
              <a:t>Commenced: 2020</a:t>
            </a:r>
          </a:p>
          <a:p>
            <a:r>
              <a:rPr lang="en-GB" dirty="0">
                <a:solidFill>
                  <a:schemeClr val="bg1"/>
                </a:solidFill>
                <a:latin typeface="Arial" panose="020B0604020202020204" pitchFamily="34" charset="0"/>
                <a:cs typeface="Arial" panose="020B0604020202020204" pitchFamily="34" charset="0"/>
              </a:rPr>
              <a:t>Timeframe for delivery: 2022</a:t>
            </a:r>
          </a:p>
          <a:p>
            <a:r>
              <a:rPr lang="en-GB" dirty="0">
                <a:solidFill>
                  <a:schemeClr val="bg1"/>
                </a:solidFill>
                <a:latin typeface="Arial" panose="020B0604020202020204" pitchFamily="34" charset="0"/>
                <a:cs typeface="Arial" panose="020B0604020202020204" pitchFamily="34" charset="0"/>
              </a:rPr>
              <a:t>Value: £24 million </a:t>
            </a:r>
          </a:p>
        </p:txBody>
      </p:sp>
      <p:sp>
        <p:nvSpPr>
          <p:cNvPr id="11" name="Rectangle 10">
            <a:extLst>
              <a:ext uri="{FF2B5EF4-FFF2-40B4-BE49-F238E27FC236}">
                <a16:creationId xmlns:a16="http://schemas.microsoft.com/office/drawing/2014/main" id="{08343387-4865-4817-BBE7-3A73995CE90B}"/>
              </a:ext>
            </a:extLst>
          </p:cNvPr>
          <p:cNvSpPr/>
          <p:nvPr/>
        </p:nvSpPr>
        <p:spPr>
          <a:xfrm>
            <a:off x="1396901" y="5362802"/>
            <a:ext cx="6336030" cy="1200329"/>
          </a:xfrm>
          <a:prstGeom prst="rect">
            <a:avLst/>
          </a:prstGeom>
        </p:spPr>
        <p:txBody>
          <a:bodyPr wrap="none">
            <a:spAutoFit/>
          </a:bodyPr>
          <a:lstStyle/>
          <a:p>
            <a:pPr algn="r"/>
            <a:r>
              <a:rPr lang="en-GB" b="1" dirty="0">
                <a:solidFill>
                  <a:schemeClr val="bg1"/>
                </a:solidFill>
                <a:latin typeface="Arial" panose="020B0604020202020204" pitchFamily="34" charset="0"/>
                <a:cs typeface="Arial" panose="020B0604020202020204" pitchFamily="34" charset="0"/>
              </a:rPr>
              <a:t>Castle Hill Vision and Dudley Castle Zoological Gardens</a:t>
            </a:r>
          </a:p>
          <a:p>
            <a:pPr algn="r"/>
            <a:r>
              <a:rPr lang="en-GB" dirty="0">
                <a:solidFill>
                  <a:schemeClr val="bg1"/>
                </a:solidFill>
                <a:latin typeface="Arial" panose="020B0604020202020204" pitchFamily="34" charset="0"/>
                <a:cs typeface="Arial" panose="020B0604020202020204" pitchFamily="34" charset="0"/>
              </a:rPr>
              <a:t>Commenced: Project Proposals Progressing </a:t>
            </a:r>
          </a:p>
          <a:p>
            <a:pPr algn="r"/>
            <a:r>
              <a:rPr lang="en-GB" dirty="0">
                <a:solidFill>
                  <a:schemeClr val="bg1"/>
                </a:solidFill>
                <a:latin typeface="Arial" panose="020B0604020202020204" pitchFamily="34" charset="0"/>
                <a:cs typeface="Arial" panose="020B0604020202020204" pitchFamily="34" charset="0"/>
              </a:rPr>
              <a:t>Value: £13 Million</a:t>
            </a:r>
          </a:p>
          <a:p>
            <a:pPr algn="r"/>
            <a:r>
              <a:rPr lang="en-GB" dirty="0">
                <a:solidFill>
                  <a:schemeClr val="bg1"/>
                </a:solidFill>
              </a:rPr>
              <a:t> </a:t>
            </a:r>
          </a:p>
        </p:txBody>
      </p:sp>
      <p:pic>
        <p:nvPicPr>
          <p:cNvPr id="18" name="Picture 2" descr="Black Country Living Museum gets go ahead for £23m expansion Blooloop">
            <a:extLst>
              <a:ext uri="{FF2B5EF4-FFF2-40B4-BE49-F238E27FC236}">
                <a16:creationId xmlns:a16="http://schemas.microsoft.com/office/drawing/2014/main" id="{0BC8E4A6-B3DE-4293-8953-F6F248F05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5815" y="1397713"/>
            <a:ext cx="4021869" cy="2103437"/>
          </a:xfrm>
          <a:prstGeom prst="rect">
            <a:avLst/>
          </a:prstGeom>
          <a:noFill/>
          <a:ln w="6350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F40228C-92FE-44C4-AD01-0D20E60148B5}"/>
              </a:ext>
            </a:extLst>
          </p:cNvPr>
          <p:cNvPicPr>
            <a:picLocks noChangeAspect="1"/>
          </p:cNvPicPr>
          <p:nvPr/>
        </p:nvPicPr>
        <p:blipFill>
          <a:blip r:embed="rId3"/>
          <a:stretch>
            <a:fillRect/>
          </a:stretch>
        </p:blipFill>
        <p:spPr>
          <a:xfrm>
            <a:off x="7845815" y="4239976"/>
            <a:ext cx="4118247" cy="2323155"/>
          </a:xfrm>
          <a:prstGeom prst="rect">
            <a:avLst/>
          </a:prstGeom>
        </p:spPr>
      </p:pic>
      <p:pic>
        <p:nvPicPr>
          <p:cNvPr id="20" name="Picture 19">
            <a:extLst>
              <a:ext uri="{FF2B5EF4-FFF2-40B4-BE49-F238E27FC236}">
                <a16:creationId xmlns:a16="http://schemas.microsoft.com/office/drawing/2014/main" id="{3F4A7BD1-2E8A-4E5D-953E-01F2F9B10693}"/>
              </a:ext>
            </a:extLst>
          </p:cNvPr>
          <p:cNvPicPr>
            <a:picLocks noChangeAspect="1"/>
          </p:cNvPicPr>
          <p:nvPr/>
        </p:nvPicPr>
        <p:blipFill>
          <a:blip r:embed="rId4"/>
          <a:srcRect/>
          <a:stretch/>
        </p:blipFill>
        <p:spPr>
          <a:xfrm>
            <a:off x="324316" y="2694923"/>
            <a:ext cx="2962601" cy="1971981"/>
          </a:xfrm>
          <a:prstGeom prst="rect">
            <a:avLst/>
          </a:prstGeom>
          <a:ln w="63500" cap="sq">
            <a:solidFill>
              <a:schemeClr val="bg1"/>
            </a:solidFill>
            <a:miter lim="800000"/>
          </a:ln>
        </p:spPr>
      </p:pic>
    </p:spTree>
    <p:extLst>
      <p:ext uri="{BB962C8B-B14F-4D97-AF65-F5344CB8AC3E}">
        <p14:creationId xmlns:p14="http://schemas.microsoft.com/office/powerpoint/2010/main" val="3459550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0394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A8FA8F-ED07-48F0-B2D5-24CF2F5DCF72}"/>
              </a:ext>
            </a:extLst>
          </p:cNvPr>
          <p:cNvSpPr>
            <a:spLocks noGrp="1"/>
          </p:cNvSpPr>
          <p:nvPr/>
        </p:nvSpPr>
        <p:spPr>
          <a:xfrm>
            <a:off x="342758" y="2060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8B6B0"/>
                </a:solidFill>
                <a:latin typeface="Arial" panose="020B0604020202020204" pitchFamily="34" charset="0"/>
                <a:cs typeface="Arial" panose="020B0604020202020204" pitchFamily="34" charset="0"/>
              </a:rPr>
              <a:t>RESIDENTIAL OPPORTUNITIES</a:t>
            </a:r>
          </a:p>
        </p:txBody>
      </p:sp>
      <p:pic>
        <p:nvPicPr>
          <p:cNvPr id="9" name="Picture 8">
            <a:extLst>
              <a:ext uri="{FF2B5EF4-FFF2-40B4-BE49-F238E27FC236}">
                <a16:creationId xmlns:a16="http://schemas.microsoft.com/office/drawing/2014/main" id="{FC491BB8-6249-4116-8D42-9A2358E22D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71426" y="4117842"/>
            <a:ext cx="3966732" cy="2199149"/>
          </a:xfrm>
          <a:prstGeom prst="rect">
            <a:avLst/>
          </a:prstGeom>
          <a:ln w="63500" cap="sq">
            <a:solidFill>
              <a:srgbClr val="FFFFFF"/>
            </a:solidFill>
            <a:miter lim="800000"/>
          </a:ln>
        </p:spPr>
      </p:pic>
      <p:pic>
        <p:nvPicPr>
          <p:cNvPr id="2" name="Picture 1">
            <a:extLst>
              <a:ext uri="{FF2B5EF4-FFF2-40B4-BE49-F238E27FC236}">
                <a16:creationId xmlns:a16="http://schemas.microsoft.com/office/drawing/2014/main" id="{819BE0F0-139C-40E7-8A3E-65EE3CDC0844}"/>
              </a:ext>
            </a:extLst>
          </p:cNvPr>
          <p:cNvPicPr>
            <a:picLocks noChangeAspect="1"/>
          </p:cNvPicPr>
          <p:nvPr/>
        </p:nvPicPr>
        <p:blipFill>
          <a:blip r:embed="rId4"/>
          <a:stretch>
            <a:fillRect/>
          </a:stretch>
        </p:blipFill>
        <p:spPr>
          <a:xfrm>
            <a:off x="552121" y="2016267"/>
            <a:ext cx="2541955" cy="3623751"/>
          </a:xfrm>
          <a:prstGeom prst="rect">
            <a:avLst/>
          </a:prstGeom>
          <a:ln w="63500" cap="sq">
            <a:solidFill>
              <a:schemeClr val="bg1"/>
            </a:solidFill>
            <a:miter lim="800000"/>
          </a:ln>
        </p:spPr>
      </p:pic>
      <p:pic>
        <p:nvPicPr>
          <p:cNvPr id="5" name="Picture 4">
            <a:extLst>
              <a:ext uri="{FF2B5EF4-FFF2-40B4-BE49-F238E27FC236}">
                <a16:creationId xmlns:a16="http://schemas.microsoft.com/office/drawing/2014/main" id="{6C4F549C-80AE-46B6-B3A1-C4695A1BF3D4}"/>
              </a:ext>
            </a:extLst>
          </p:cNvPr>
          <p:cNvPicPr>
            <a:picLocks noChangeAspect="1"/>
          </p:cNvPicPr>
          <p:nvPr/>
        </p:nvPicPr>
        <p:blipFill>
          <a:blip r:embed="rId5"/>
          <a:stretch>
            <a:fillRect/>
          </a:stretch>
        </p:blipFill>
        <p:spPr>
          <a:xfrm>
            <a:off x="3537396" y="1800694"/>
            <a:ext cx="2692557" cy="1661549"/>
          </a:xfrm>
          <a:prstGeom prst="rect">
            <a:avLst/>
          </a:prstGeom>
          <a:ln w="63500" cap="sq">
            <a:solidFill>
              <a:schemeClr val="bg1"/>
            </a:solidFill>
            <a:miter lim="800000"/>
          </a:ln>
        </p:spPr>
      </p:pic>
      <p:pic>
        <p:nvPicPr>
          <p:cNvPr id="6" name="Picture 5">
            <a:extLst>
              <a:ext uri="{FF2B5EF4-FFF2-40B4-BE49-F238E27FC236}">
                <a16:creationId xmlns:a16="http://schemas.microsoft.com/office/drawing/2014/main" id="{E4E0C59D-DCC5-47F1-830B-9701EC689523}"/>
              </a:ext>
            </a:extLst>
          </p:cNvPr>
          <p:cNvPicPr>
            <a:picLocks noChangeAspect="1"/>
          </p:cNvPicPr>
          <p:nvPr/>
        </p:nvPicPr>
        <p:blipFill>
          <a:blip r:embed="rId6"/>
          <a:stretch>
            <a:fillRect/>
          </a:stretch>
        </p:blipFill>
        <p:spPr>
          <a:xfrm>
            <a:off x="6492621" y="1445454"/>
            <a:ext cx="2081379" cy="2313636"/>
          </a:xfrm>
          <a:prstGeom prst="rect">
            <a:avLst/>
          </a:prstGeom>
          <a:ln w="47625" cap="sq">
            <a:solidFill>
              <a:schemeClr val="bg1"/>
            </a:solidFill>
            <a:miter lim="800000"/>
          </a:ln>
        </p:spPr>
      </p:pic>
      <p:pic>
        <p:nvPicPr>
          <p:cNvPr id="7" name="Picture 6">
            <a:extLst>
              <a:ext uri="{FF2B5EF4-FFF2-40B4-BE49-F238E27FC236}">
                <a16:creationId xmlns:a16="http://schemas.microsoft.com/office/drawing/2014/main" id="{7596FA37-22A0-41D5-84FC-BFFA3344C517}"/>
              </a:ext>
            </a:extLst>
          </p:cNvPr>
          <p:cNvPicPr>
            <a:picLocks noChangeAspect="1"/>
          </p:cNvPicPr>
          <p:nvPr/>
        </p:nvPicPr>
        <p:blipFill>
          <a:blip r:embed="rId7"/>
          <a:stretch>
            <a:fillRect/>
          </a:stretch>
        </p:blipFill>
        <p:spPr>
          <a:xfrm>
            <a:off x="9032611" y="1959958"/>
            <a:ext cx="2868526" cy="3598263"/>
          </a:xfrm>
          <a:prstGeom prst="rect">
            <a:avLst/>
          </a:prstGeom>
          <a:ln w="47625" cap="sq">
            <a:solidFill>
              <a:schemeClr val="bg1"/>
            </a:solidFill>
            <a:miter lim="800000"/>
          </a:ln>
        </p:spPr>
      </p:pic>
    </p:spTree>
    <p:extLst>
      <p:ext uri="{BB962C8B-B14F-4D97-AF65-F5344CB8AC3E}">
        <p14:creationId xmlns:p14="http://schemas.microsoft.com/office/powerpoint/2010/main" val="723124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0394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A8FA8F-ED07-48F0-B2D5-24CF2F5DCF72}"/>
              </a:ext>
            </a:extLst>
          </p:cNvPr>
          <p:cNvSpPr>
            <a:spLocks noGrp="1"/>
          </p:cNvSpPr>
          <p:nvPr/>
        </p:nvSpPr>
        <p:spPr>
          <a:xfrm>
            <a:off x="413549" y="1485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8B6B0"/>
                </a:solidFill>
                <a:latin typeface="Arial" panose="020B0604020202020204" pitchFamily="34" charset="0"/>
                <a:cs typeface="Arial" panose="020B0604020202020204" pitchFamily="34" charset="0"/>
              </a:rPr>
              <a:t>DY5 – INCREASED INDUSTRIAL &amp; WAREHOUSE SUPPLY</a:t>
            </a:r>
          </a:p>
        </p:txBody>
      </p:sp>
      <p:pic>
        <p:nvPicPr>
          <p:cNvPr id="5" name="Picture 2" descr="Image result for prime point LCP">
            <a:extLst>
              <a:ext uri="{FF2B5EF4-FFF2-40B4-BE49-F238E27FC236}">
                <a16:creationId xmlns:a16="http://schemas.microsoft.com/office/drawing/2014/main" id="{B40AD5CA-4BB4-403F-9BED-52FB09EBF74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4926" y="1373529"/>
            <a:ext cx="7522147" cy="4110941"/>
          </a:xfrm>
          <a:prstGeom prst="rect">
            <a:avLst/>
          </a:prstGeom>
          <a:noFill/>
          <a:ln w="63500">
            <a:solidFill>
              <a:schemeClr val="bg1"/>
            </a:solidFill>
            <a:miter lim="800000"/>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A79A4F-75A6-4FCF-84DD-75179C8D8AF3}"/>
              </a:ext>
            </a:extLst>
          </p:cNvPr>
          <p:cNvSpPr txBox="1"/>
          <p:nvPr/>
        </p:nvSpPr>
        <p:spPr>
          <a:xfrm>
            <a:off x="5082229" y="5884500"/>
            <a:ext cx="2027540" cy="646331"/>
          </a:xfrm>
          <a:prstGeom prst="rect">
            <a:avLst/>
          </a:prstGeom>
          <a:noFill/>
        </p:spPr>
        <p:txBody>
          <a:bodyPr wrap="square" rtlCol="0">
            <a:spAutoFit/>
          </a:bodyPr>
          <a:lstStyle/>
          <a:p>
            <a:pPr algn="ctr"/>
            <a:r>
              <a:rPr lang="en-GB" b="1" dirty="0">
                <a:solidFill>
                  <a:schemeClr val="bg1"/>
                </a:solidFill>
                <a:latin typeface="Arial" panose="020B0604020202020204" pitchFamily="34" charset="0"/>
                <a:cs typeface="Arial" panose="020B0604020202020204" pitchFamily="34" charset="0"/>
              </a:rPr>
              <a:t>LCP Prime Point - </a:t>
            </a:r>
            <a:r>
              <a:rPr lang="en-GB" b="1" dirty="0" err="1">
                <a:solidFill>
                  <a:schemeClr val="bg1"/>
                </a:solidFill>
                <a:latin typeface="Arial" panose="020B0604020202020204" pitchFamily="34" charset="0"/>
                <a:cs typeface="Arial" panose="020B0604020202020204" pitchFamily="34" charset="0"/>
              </a:rPr>
              <a:t>Pensnett</a:t>
            </a:r>
            <a:r>
              <a:rPr lang="en-GB"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3909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394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A8FA8F-ED07-48F0-B2D5-24CF2F5DCF72}"/>
              </a:ext>
            </a:extLst>
          </p:cNvPr>
          <p:cNvSpPr>
            <a:spLocks noGrp="1"/>
          </p:cNvSpPr>
          <p:nvPr/>
        </p:nvSpPr>
        <p:spPr>
          <a:xfrm>
            <a:off x="373743" y="1338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8B6B0"/>
                </a:solidFill>
                <a:latin typeface="Arial" panose="020B0604020202020204" pitchFamily="34" charset="0"/>
                <a:cs typeface="Arial" panose="020B0604020202020204" pitchFamily="34" charset="0"/>
              </a:rPr>
              <a:t>DY5 – THE WATERFRONT – BUILDING MOMENTUM</a:t>
            </a:r>
          </a:p>
        </p:txBody>
      </p:sp>
      <p:pic>
        <p:nvPicPr>
          <p:cNvPr id="10" name="Picture 8" descr="Image result for resonance waterfront">
            <a:extLst>
              <a:ext uri="{FF2B5EF4-FFF2-40B4-BE49-F238E27FC236}">
                <a16:creationId xmlns:a16="http://schemas.microsoft.com/office/drawing/2014/main" id="{DF09F665-3E3C-4DB3-8B00-AFD97631EC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3008" y="1825625"/>
            <a:ext cx="5132992" cy="3413648"/>
          </a:xfrm>
          <a:prstGeom prst="rect">
            <a:avLst/>
          </a:prstGeom>
          <a:noFill/>
          <a:ln w="63500">
            <a:solidFill>
              <a:schemeClr val="bg1"/>
            </a:solidFill>
            <a:miter lim="800000"/>
          </a:ln>
          <a:extLst>
            <a:ext uri="{909E8E84-426E-40DD-AFC4-6F175D3DCCD1}">
              <a14:hiddenFill xmlns:a14="http://schemas.microsoft.com/office/drawing/2010/main">
                <a:solidFill>
                  <a:srgbClr val="FFFFFF"/>
                </a:solidFill>
              </a14:hiddenFill>
            </a:ext>
          </a:extLst>
        </p:spPr>
      </p:pic>
      <p:pic>
        <p:nvPicPr>
          <p:cNvPr id="12" name="Picture 6" descr="Image result for resonance waterfront">
            <a:extLst>
              <a:ext uri="{FF2B5EF4-FFF2-40B4-BE49-F238E27FC236}">
                <a16:creationId xmlns:a16="http://schemas.microsoft.com/office/drawing/2014/main" id="{93D53024-A46B-4E70-93D5-24FA70AF02A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49287" y="1360339"/>
            <a:ext cx="3009449" cy="4344219"/>
          </a:xfrm>
          <a:prstGeom prst="rect">
            <a:avLst/>
          </a:prstGeom>
          <a:noFill/>
          <a:ln w="63500">
            <a:solidFill>
              <a:schemeClr val="bg1"/>
            </a:solidFill>
            <a:miter lim="800000"/>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248B141-A36A-478D-AB17-25CF76847EC7}"/>
              </a:ext>
            </a:extLst>
          </p:cNvPr>
          <p:cNvSpPr txBox="1"/>
          <p:nvPr/>
        </p:nvSpPr>
        <p:spPr>
          <a:xfrm>
            <a:off x="838200" y="5605474"/>
            <a:ext cx="7217958"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Resonance – The Waterfront </a:t>
            </a:r>
          </a:p>
        </p:txBody>
      </p:sp>
    </p:spTree>
    <p:extLst>
      <p:ext uri="{BB962C8B-B14F-4D97-AF65-F5344CB8AC3E}">
        <p14:creationId xmlns:p14="http://schemas.microsoft.com/office/powerpoint/2010/main" val="3262462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0394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A8FA8F-ED07-48F0-B2D5-24CF2F5DCF72}"/>
              </a:ext>
            </a:extLst>
          </p:cNvPr>
          <p:cNvSpPr>
            <a:spLocks noGrp="1"/>
          </p:cNvSpPr>
          <p:nvPr/>
        </p:nvSpPr>
        <p:spPr>
          <a:xfrm>
            <a:off x="453572" y="20464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8B6B0"/>
                </a:solidFill>
                <a:latin typeface="Arial" panose="020B0604020202020204" pitchFamily="34" charset="0"/>
                <a:cs typeface="Arial" panose="020B0604020202020204" pitchFamily="34" charset="0"/>
              </a:rPr>
              <a:t>DY5 - NEXT STEPS</a:t>
            </a:r>
          </a:p>
        </p:txBody>
      </p:sp>
      <p:pic>
        <p:nvPicPr>
          <p:cNvPr id="1028" name="Picture 4" descr="Image 1 of Prime Point - Phase 2 G2">
            <a:extLst>
              <a:ext uri="{FF2B5EF4-FFF2-40B4-BE49-F238E27FC236}">
                <a16:creationId xmlns:a16="http://schemas.microsoft.com/office/drawing/2014/main" id="{C8DD6E95-5A1B-46DC-A0E1-20DE14DF3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703" y="2097314"/>
            <a:ext cx="4675227" cy="3505202"/>
          </a:xfrm>
          <a:prstGeom prst="rect">
            <a:avLst/>
          </a:prstGeom>
          <a:noFill/>
          <a:ln w="63500" cap="sq">
            <a:solidFill>
              <a:schemeClr val="bg1"/>
            </a:solidFill>
            <a:miter lim="800000"/>
          </a:ln>
          <a:extLst>
            <a:ext uri="{909E8E84-426E-40DD-AFC4-6F175D3DCCD1}">
              <a14:hiddenFill xmlns:a14="http://schemas.microsoft.com/office/drawing/2010/main">
                <a:solidFill>
                  <a:srgbClr val="FFFFFF"/>
                </a:solidFill>
              </a14:hiddenFill>
            </a:ext>
          </a:extLst>
        </p:spPr>
      </p:pic>
      <p:pic>
        <p:nvPicPr>
          <p:cNvPr id="10" name="Picture Placeholder 5">
            <a:extLst>
              <a:ext uri="{FF2B5EF4-FFF2-40B4-BE49-F238E27FC236}">
                <a16:creationId xmlns:a16="http://schemas.microsoft.com/office/drawing/2014/main" id="{796F78AD-C125-4AEF-87D7-C9DF096D12C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586377"/>
            <a:ext cx="5431243" cy="2715622"/>
          </a:xfrm>
          <a:prstGeom prst="rect">
            <a:avLst/>
          </a:prstGeom>
          <a:ln w="63500" cap="sq">
            <a:solidFill>
              <a:schemeClr val="bg1"/>
            </a:solidFill>
            <a:miter lim="800000"/>
          </a:ln>
        </p:spPr>
      </p:pic>
      <p:pic>
        <p:nvPicPr>
          <p:cNvPr id="12" name="Picture Placeholder 5">
            <a:extLst>
              <a:ext uri="{FF2B5EF4-FFF2-40B4-BE49-F238E27FC236}">
                <a16:creationId xmlns:a16="http://schemas.microsoft.com/office/drawing/2014/main" id="{26CA601F-8D05-4054-9636-BE379655B33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96000" y="3556002"/>
            <a:ext cx="5431243" cy="2716952"/>
          </a:xfrm>
          <a:prstGeom prst="rect">
            <a:avLst/>
          </a:prstGeom>
          <a:ln w="63500" cap="sq">
            <a:solidFill>
              <a:schemeClr val="bg1"/>
            </a:solidFill>
            <a:miter lim="800000"/>
          </a:ln>
        </p:spPr>
      </p:pic>
    </p:spTree>
    <p:extLst>
      <p:ext uri="{BB962C8B-B14F-4D97-AF65-F5344CB8AC3E}">
        <p14:creationId xmlns:p14="http://schemas.microsoft.com/office/powerpoint/2010/main" val="166270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0394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5F7261-01FB-4CC5-B8D3-A43D4FDE7985}"/>
              </a:ext>
            </a:extLst>
          </p:cNvPr>
          <p:cNvPicPr>
            <a:picLocks noChangeAspect="1"/>
          </p:cNvPicPr>
          <p:nvPr/>
        </p:nvPicPr>
        <p:blipFill>
          <a:blip r:embed="rId3"/>
          <a:stretch>
            <a:fillRect/>
          </a:stretch>
        </p:blipFill>
        <p:spPr>
          <a:xfrm>
            <a:off x="4905828" y="4613644"/>
            <a:ext cx="2380343" cy="1339363"/>
          </a:xfrm>
          <a:prstGeom prst="rect">
            <a:avLst/>
          </a:prstGeom>
        </p:spPr>
      </p:pic>
      <p:pic>
        <p:nvPicPr>
          <p:cNvPr id="5" name="Picture 4">
            <a:extLst>
              <a:ext uri="{FF2B5EF4-FFF2-40B4-BE49-F238E27FC236}">
                <a16:creationId xmlns:a16="http://schemas.microsoft.com/office/drawing/2014/main" id="{BC25D87A-20C9-462E-A970-B55ABE10D9A3}"/>
              </a:ext>
            </a:extLst>
          </p:cNvPr>
          <p:cNvPicPr>
            <a:picLocks noChangeAspect="1"/>
          </p:cNvPicPr>
          <p:nvPr/>
        </p:nvPicPr>
        <p:blipFill>
          <a:blip r:embed="rId4"/>
          <a:stretch>
            <a:fillRect/>
          </a:stretch>
        </p:blipFill>
        <p:spPr>
          <a:xfrm>
            <a:off x="1963055" y="1360975"/>
            <a:ext cx="8265887" cy="2715152"/>
          </a:xfrm>
          <a:prstGeom prst="rect">
            <a:avLst/>
          </a:prstGeom>
        </p:spPr>
      </p:pic>
    </p:spTree>
    <p:extLst>
      <p:ext uri="{BB962C8B-B14F-4D97-AF65-F5344CB8AC3E}">
        <p14:creationId xmlns:p14="http://schemas.microsoft.com/office/powerpoint/2010/main" val="3745225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0394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A8FA8F-ED07-48F0-B2D5-24CF2F5DCF72}"/>
              </a:ext>
            </a:extLst>
          </p:cNvPr>
          <p:cNvSpPr>
            <a:spLocks noGrp="1"/>
          </p:cNvSpPr>
          <p:nvPr/>
        </p:nvSpPr>
        <p:spPr>
          <a:xfrm>
            <a:off x="725658" y="2384803"/>
            <a:ext cx="10515600" cy="20883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a:solidFill>
                  <a:srgbClr val="08B6B0"/>
                </a:solidFill>
                <a:latin typeface="Arial" panose="020B0604020202020204" pitchFamily="34" charset="0"/>
                <a:cs typeface="Arial" panose="020B0604020202020204" pitchFamily="34" charset="0"/>
              </a:rPr>
              <a:t>QUESTIONS</a:t>
            </a:r>
          </a:p>
          <a:p>
            <a:pPr algn="ctr"/>
            <a:endParaRPr lang="en-GB" sz="6600" b="1" dirty="0">
              <a:solidFill>
                <a:srgbClr val="08B6B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8146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043725" y="3606800"/>
            <a:ext cx="2104550" cy="646331"/>
          </a:xfrm>
          <a:prstGeom prst="rect">
            <a:avLst/>
          </a:prstGeom>
          <a:noFill/>
        </p:spPr>
        <p:txBody>
          <a:bodyPr wrap="none" rtlCol="0">
            <a:spAutoFit/>
          </a:bodyPr>
          <a:lstStyle/>
          <a:p>
            <a:pPr algn="ctr"/>
            <a:r>
              <a:rPr lang="en-US" sz="3600" dirty="0"/>
              <a:t>Thank You</a:t>
            </a:r>
          </a:p>
        </p:txBody>
      </p:sp>
    </p:spTree>
    <p:extLst>
      <p:ext uri="{BB962C8B-B14F-4D97-AF65-F5344CB8AC3E}">
        <p14:creationId xmlns:p14="http://schemas.microsoft.com/office/powerpoint/2010/main" val="1255086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595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883BE4C-1659-4E2B-B11C-67AF36A496E9}"/>
              </a:ext>
            </a:extLst>
          </p:cNvPr>
          <p:cNvPicPr>
            <a:picLocks noChangeAspect="1"/>
          </p:cNvPicPr>
          <p:nvPr/>
        </p:nvPicPr>
        <p:blipFill>
          <a:blip r:embed="rId4"/>
          <a:stretch>
            <a:fillRect/>
          </a:stretch>
        </p:blipFill>
        <p:spPr>
          <a:xfrm>
            <a:off x="4579256" y="1237525"/>
            <a:ext cx="4911411" cy="2765955"/>
          </a:xfrm>
          <a:prstGeom prst="rect">
            <a:avLst/>
          </a:prstGeom>
        </p:spPr>
      </p:pic>
      <p:pic>
        <p:nvPicPr>
          <p:cNvPr id="3" name="Picture 2" descr="Logo&#10;&#10;Description automatically generated">
            <a:extLst>
              <a:ext uri="{FF2B5EF4-FFF2-40B4-BE49-F238E27FC236}">
                <a16:creationId xmlns:a16="http://schemas.microsoft.com/office/drawing/2014/main" id="{E8D9663E-BA82-4EE4-A1BF-7984C949650B}"/>
              </a:ext>
            </a:extLst>
          </p:cNvPr>
          <p:cNvPicPr>
            <a:picLocks noChangeAspect="1"/>
          </p:cNvPicPr>
          <p:nvPr/>
        </p:nvPicPr>
        <p:blipFill>
          <a:blip r:embed="rId5"/>
          <a:stretch>
            <a:fillRect/>
          </a:stretch>
        </p:blipFill>
        <p:spPr>
          <a:xfrm>
            <a:off x="9622860" y="5364221"/>
            <a:ext cx="2278380" cy="1175004"/>
          </a:xfrm>
          <a:prstGeom prst="rect">
            <a:avLst/>
          </a:prstGeom>
        </p:spPr>
      </p:pic>
      <p:sp>
        <p:nvSpPr>
          <p:cNvPr id="2" name="TextBox 1">
            <a:extLst>
              <a:ext uri="{FF2B5EF4-FFF2-40B4-BE49-F238E27FC236}">
                <a16:creationId xmlns:a16="http://schemas.microsoft.com/office/drawing/2014/main" id="{143FA290-9461-4500-B865-C461AD4A3253}"/>
              </a:ext>
            </a:extLst>
          </p:cNvPr>
          <p:cNvSpPr txBox="1"/>
          <p:nvPr/>
        </p:nvSpPr>
        <p:spPr>
          <a:xfrm>
            <a:off x="4397828" y="4434114"/>
            <a:ext cx="6306457" cy="646331"/>
          </a:xfrm>
          <a:prstGeom prst="rect">
            <a:avLst/>
          </a:prstGeom>
          <a:noFill/>
        </p:spPr>
        <p:txBody>
          <a:bodyPr wrap="square" rtlCol="0">
            <a:spAutoFit/>
          </a:bodyPr>
          <a:lstStyle/>
          <a:p>
            <a:r>
              <a:rPr lang="en-GB" dirty="0">
                <a:solidFill>
                  <a:srgbClr val="303940"/>
                </a:solidFill>
                <a:latin typeface="Arial" panose="020B0604020202020204" pitchFamily="34" charset="0"/>
                <a:cs typeface="Arial" panose="020B0604020202020204" pitchFamily="34" charset="0"/>
              </a:rPr>
              <a:t>Helen Martin -  Director Regeneration and Enterprise</a:t>
            </a:r>
          </a:p>
          <a:p>
            <a:r>
              <a:rPr lang="en-GB" dirty="0">
                <a:solidFill>
                  <a:srgbClr val="303940"/>
                </a:solidFill>
                <a:latin typeface="Arial" panose="020B0604020202020204" pitchFamily="34" charset="0"/>
                <a:cs typeface="Arial" panose="020B0604020202020204" pitchFamily="34" charset="0"/>
              </a:rPr>
              <a:t>Paul Mountford - Head of Planning and Regeneration </a:t>
            </a:r>
          </a:p>
        </p:txBody>
      </p:sp>
    </p:spTree>
    <p:extLst>
      <p:ext uri="{BB962C8B-B14F-4D97-AF65-F5344CB8AC3E}">
        <p14:creationId xmlns:p14="http://schemas.microsoft.com/office/powerpoint/2010/main" val="1040162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039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64F602-5201-45D1-8911-06555890E8DC}"/>
              </a:ext>
            </a:extLst>
          </p:cNvPr>
          <p:cNvSpPr>
            <a:spLocks noGrp="1"/>
          </p:cNvSpPr>
          <p:nvPr>
            <p:ph idx="1"/>
          </p:nvPr>
        </p:nvSpPr>
        <p:spPr>
          <a:xfrm>
            <a:off x="504371" y="1662793"/>
            <a:ext cx="10795000" cy="4351338"/>
          </a:xfrm>
        </p:spPr>
        <p:txBody>
          <a:bodyPr/>
          <a:lstStyle/>
          <a:p>
            <a:pPr marL="0" indent="0">
              <a:buNone/>
            </a:pPr>
            <a:endParaRPr lang="en-GB" dirty="0"/>
          </a:p>
          <a:p>
            <a:pPr marL="0" indent="0">
              <a:buNone/>
            </a:pPr>
            <a:r>
              <a:rPr lang="en-GB" dirty="0">
                <a:solidFill>
                  <a:schemeClr val="bg1"/>
                </a:solidFill>
                <a:latin typeface="Arial" panose="020B0604020202020204" pitchFamily="34" charset="0"/>
                <a:cs typeface="Arial" panose="020B0604020202020204" pitchFamily="34" charset="0"/>
              </a:rPr>
              <a:t>Dudley Council and its partners have started to roll out a </a:t>
            </a:r>
            <a:r>
              <a:rPr lang="en-GB" b="1" dirty="0">
                <a:solidFill>
                  <a:schemeClr val="bg1"/>
                </a:solidFill>
                <a:latin typeface="Arial" panose="020B0604020202020204" pitchFamily="34" charset="0"/>
                <a:cs typeface="Arial" panose="020B0604020202020204" pitchFamily="34" charset="0"/>
              </a:rPr>
              <a:t>£1 billion </a:t>
            </a:r>
            <a:r>
              <a:rPr lang="en-GB" dirty="0">
                <a:solidFill>
                  <a:schemeClr val="bg1"/>
                </a:solidFill>
                <a:latin typeface="Arial" panose="020B0604020202020204" pitchFamily="34" charset="0"/>
                <a:cs typeface="Arial" panose="020B0604020202020204" pitchFamily="34" charset="0"/>
              </a:rPr>
              <a:t>regeneration programme, the biggest single investment ever made in the borough. This will make Dudley an even greater place to live, work and enjoy leisure time.</a:t>
            </a:r>
            <a:endParaRPr lang="en-US" dirty="0">
              <a:solidFill>
                <a:schemeClr val="bg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AB7D5CC-77C8-4F8C-A93D-4E63D48A3AC8}"/>
              </a:ext>
            </a:extLst>
          </p:cNvPr>
          <p:cNvSpPr>
            <a:spLocks noGrp="1"/>
          </p:cNvSpPr>
          <p:nvPr/>
        </p:nvSpPr>
        <p:spPr>
          <a:xfrm>
            <a:off x="504371" y="2968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8B6B0"/>
                </a:solidFill>
                <a:latin typeface="Arial" panose="020B0604020202020204" pitchFamily="34" charset="0"/>
                <a:cs typeface="Arial" panose="020B0604020202020204" pitchFamily="34" charset="0"/>
              </a:rPr>
              <a:t>IT’S OUR TIME</a:t>
            </a:r>
          </a:p>
        </p:txBody>
      </p:sp>
    </p:spTree>
    <p:extLst>
      <p:ext uri="{BB962C8B-B14F-4D97-AF65-F5344CB8AC3E}">
        <p14:creationId xmlns:p14="http://schemas.microsoft.com/office/powerpoint/2010/main" val="4244756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0394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A8FA8F-ED07-48F0-B2D5-24CF2F5DCF72}"/>
              </a:ext>
            </a:extLst>
          </p:cNvPr>
          <p:cNvSpPr>
            <a:spLocks noGrp="1"/>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b="1" dirty="0">
              <a:solidFill>
                <a:srgbClr val="08B6B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9690E06-2EB5-49F5-82AC-7D51FDEF1FB8}"/>
              </a:ext>
            </a:extLst>
          </p:cNvPr>
          <p:cNvSpPr txBox="1"/>
          <p:nvPr/>
        </p:nvSpPr>
        <p:spPr>
          <a:xfrm>
            <a:off x="970671" y="4663044"/>
            <a:ext cx="10044332" cy="369332"/>
          </a:xfrm>
          <a:prstGeom prst="rect">
            <a:avLst/>
          </a:prstGeom>
          <a:noFill/>
        </p:spPr>
        <p:txBody>
          <a:bodyPr wrap="square" rtlCol="0">
            <a:spAutoFit/>
          </a:bodyPr>
          <a:lstStyle/>
          <a:p>
            <a:r>
              <a:rPr lang="en-GB" u="sng" dirty="0">
                <a:hlinkClick r:id="rId2"/>
              </a:rPr>
              <a:t>https://www.youtube.com/watch?v=NOwZHaOmudQ</a:t>
            </a:r>
            <a:endParaRPr lang="en-GB" dirty="0"/>
          </a:p>
        </p:txBody>
      </p:sp>
      <p:pic>
        <p:nvPicPr>
          <p:cNvPr id="3" name="Picture 2">
            <a:hlinkClick r:id="rId2"/>
            <a:extLst>
              <a:ext uri="{FF2B5EF4-FFF2-40B4-BE49-F238E27FC236}">
                <a16:creationId xmlns:a16="http://schemas.microsoft.com/office/drawing/2014/main" id="{ACFE8AB7-F5AC-4265-A230-F045695E663A}"/>
              </a:ext>
            </a:extLst>
          </p:cNvPr>
          <p:cNvPicPr>
            <a:picLocks noChangeAspect="1"/>
          </p:cNvPicPr>
          <p:nvPr/>
        </p:nvPicPr>
        <p:blipFill>
          <a:blip r:embed="rId3"/>
          <a:stretch>
            <a:fillRect/>
          </a:stretch>
        </p:blipFill>
        <p:spPr>
          <a:xfrm>
            <a:off x="1692728" y="1500189"/>
            <a:ext cx="8806543" cy="2892745"/>
          </a:xfrm>
          <a:prstGeom prst="rect">
            <a:avLst/>
          </a:prstGeom>
        </p:spPr>
      </p:pic>
    </p:spTree>
    <p:extLst>
      <p:ext uri="{BB962C8B-B14F-4D97-AF65-F5344CB8AC3E}">
        <p14:creationId xmlns:p14="http://schemas.microsoft.com/office/powerpoint/2010/main" val="2764943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039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CFFB0-388D-4098-AF3A-F99C6BE0F931}"/>
              </a:ext>
            </a:extLst>
          </p:cNvPr>
          <p:cNvSpPr>
            <a:spLocks noGrp="1"/>
          </p:cNvSpPr>
          <p:nvPr>
            <p:ph idx="1"/>
          </p:nvPr>
        </p:nvSpPr>
        <p:spPr>
          <a:xfrm>
            <a:off x="8218933" y="8344022"/>
            <a:ext cx="3603789" cy="1640188"/>
          </a:xfrm>
        </p:spPr>
        <p:txBody>
          <a:bodyPr/>
          <a:lstStyle/>
          <a:p>
            <a:endParaRPr lang="en-GB" dirty="0"/>
          </a:p>
          <a:p>
            <a:endParaRPr lang="en-GB" dirty="0"/>
          </a:p>
        </p:txBody>
      </p:sp>
      <p:pic>
        <p:nvPicPr>
          <p:cNvPr id="2052" name="Picture 4">
            <a:extLst>
              <a:ext uri="{FF2B5EF4-FFF2-40B4-BE49-F238E27FC236}">
                <a16:creationId xmlns:a16="http://schemas.microsoft.com/office/drawing/2014/main" id="{2DCF085E-85B1-4A5C-9EF0-866E2AC2F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00" y="1879678"/>
            <a:ext cx="3451515" cy="2588636"/>
          </a:xfrm>
          <a:prstGeom prst="rect">
            <a:avLst/>
          </a:prstGeom>
          <a:noFill/>
          <a:ln w="63500" cap="sq">
            <a:solidFill>
              <a:schemeClr val="bg1"/>
            </a:solidFill>
            <a:miter lim="800000"/>
          </a:ln>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77A2EA6-8EE7-4CF5-8371-E6BD8103A9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0523" y="1883268"/>
            <a:ext cx="4308410" cy="2585046"/>
          </a:xfrm>
          <a:prstGeom prst="rect">
            <a:avLst/>
          </a:prstGeom>
          <a:noFill/>
          <a:ln w="63500" cap="sq">
            <a:solidFill>
              <a:schemeClr val="bg1"/>
            </a:solidFill>
            <a:miter lim="800000"/>
          </a:ln>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0C12910-B681-439D-B415-BD7C4FDDC8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1341" y="1883268"/>
            <a:ext cx="3451515" cy="2585046"/>
          </a:xfrm>
          <a:prstGeom prst="rect">
            <a:avLst/>
          </a:prstGeom>
          <a:noFill/>
          <a:ln w="63500" cap="sq">
            <a:solidFill>
              <a:schemeClr val="bg1"/>
            </a:solidFill>
            <a:miter lim="800000"/>
          </a:ln>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670A3804-A8A2-4678-B5AE-9357704B4F30}"/>
              </a:ext>
            </a:extLst>
          </p:cNvPr>
          <p:cNvSpPr txBox="1">
            <a:spLocks/>
          </p:cNvSpPr>
          <p:nvPr/>
        </p:nvSpPr>
        <p:spPr>
          <a:xfrm>
            <a:off x="358567"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8B6B0"/>
                </a:solidFill>
                <a:latin typeface="Arial" panose="020B0604020202020204" pitchFamily="34" charset="0"/>
                <a:cs typeface="Arial" panose="020B0604020202020204" pitchFamily="34" charset="0"/>
              </a:rPr>
              <a:t>PROGRESS UPDATE</a:t>
            </a:r>
          </a:p>
        </p:txBody>
      </p:sp>
      <p:sp>
        <p:nvSpPr>
          <p:cNvPr id="10" name="Rectangle 9">
            <a:extLst>
              <a:ext uri="{FF2B5EF4-FFF2-40B4-BE49-F238E27FC236}">
                <a16:creationId xmlns:a16="http://schemas.microsoft.com/office/drawing/2014/main" id="{0F9FBF0A-1E71-4372-B0EF-022977B94D54}"/>
              </a:ext>
            </a:extLst>
          </p:cNvPr>
          <p:cNvSpPr/>
          <p:nvPr/>
        </p:nvSpPr>
        <p:spPr>
          <a:xfrm>
            <a:off x="298939" y="4546017"/>
            <a:ext cx="3389176" cy="369332"/>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Cavendish House demolition</a:t>
            </a:r>
          </a:p>
        </p:txBody>
      </p:sp>
      <p:sp>
        <p:nvSpPr>
          <p:cNvPr id="11" name="Rectangle 10">
            <a:extLst>
              <a:ext uri="{FF2B5EF4-FFF2-40B4-BE49-F238E27FC236}">
                <a16:creationId xmlns:a16="http://schemas.microsoft.com/office/drawing/2014/main" id="{26A5DA5D-990A-4A6A-9D09-AF11E09F0CB7}"/>
              </a:ext>
            </a:extLst>
          </p:cNvPr>
          <p:cNvSpPr/>
          <p:nvPr/>
        </p:nvSpPr>
        <p:spPr>
          <a:xfrm>
            <a:off x="3910523" y="4546017"/>
            <a:ext cx="3389176" cy="369332"/>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IOT construction</a:t>
            </a:r>
          </a:p>
        </p:txBody>
      </p:sp>
      <p:sp>
        <p:nvSpPr>
          <p:cNvPr id="12" name="Rectangle 11">
            <a:extLst>
              <a:ext uri="{FF2B5EF4-FFF2-40B4-BE49-F238E27FC236}">
                <a16:creationId xmlns:a16="http://schemas.microsoft.com/office/drawing/2014/main" id="{F5C0C08D-AF2F-4047-9F24-51FD9231F78D}"/>
              </a:ext>
            </a:extLst>
          </p:cNvPr>
          <p:cNvSpPr/>
          <p:nvPr/>
        </p:nvSpPr>
        <p:spPr>
          <a:xfrm>
            <a:off x="8441341" y="4546017"/>
            <a:ext cx="3389176" cy="369332"/>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Leisure Centre construction</a:t>
            </a:r>
          </a:p>
        </p:txBody>
      </p:sp>
    </p:spTree>
    <p:extLst>
      <p:ext uri="{BB962C8B-B14F-4D97-AF65-F5344CB8AC3E}">
        <p14:creationId xmlns:p14="http://schemas.microsoft.com/office/powerpoint/2010/main" val="1826452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FA7A4D-25AA-4501-9351-B134E973E7CB}"/>
              </a:ext>
            </a:extLst>
          </p:cNvPr>
          <p:cNvSpPr/>
          <p:nvPr/>
        </p:nvSpPr>
        <p:spPr>
          <a:xfrm>
            <a:off x="3891610" y="1272305"/>
            <a:ext cx="4793036" cy="120032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Metro - Wednesbury to Brierley Hill Line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Commenced: 2019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Timeframe for delivery: operational by 2023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Value: £450 million</a:t>
            </a:r>
          </a:p>
        </p:txBody>
      </p:sp>
      <p:sp>
        <p:nvSpPr>
          <p:cNvPr id="11" name="Rectangle 10">
            <a:extLst>
              <a:ext uri="{FF2B5EF4-FFF2-40B4-BE49-F238E27FC236}">
                <a16:creationId xmlns:a16="http://schemas.microsoft.com/office/drawing/2014/main" id="{20555EAC-C107-43D1-BCA4-4E2EE37F0EE8}"/>
              </a:ext>
            </a:extLst>
          </p:cNvPr>
          <p:cNvSpPr/>
          <p:nvPr/>
        </p:nvSpPr>
        <p:spPr>
          <a:xfrm>
            <a:off x="4694275" y="4853975"/>
            <a:ext cx="3898623" cy="92333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Dudley Interchange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Project due for delivery in June 2022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Value: £20 million</a:t>
            </a:r>
          </a:p>
        </p:txBody>
      </p:sp>
      <p:sp>
        <p:nvSpPr>
          <p:cNvPr id="13" name="Title 1">
            <a:extLst>
              <a:ext uri="{FF2B5EF4-FFF2-40B4-BE49-F238E27FC236}">
                <a16:creationId xmlns:a16="http://schemas.microsoft.com/office/drawing/2014/main" id="{A032B6C3-AB99-46F8-9D63-3DAB41BFE482}"/>
              </a:ext>
            </a:extLst>
          </p:cNvPr>
          <p:cNvSpPr txBox="1">
            <a:spLocks/>
          </p:cNvSpPr>
          <p:nvPr/>
        </p:nvSpPr>
        <p:spPr>
          <a:xfrm>
            <a:off x="411268" y="-1519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8B6B0"/>
                </a:solidFill>
                <a:effectLst/>
                <a:uLnTx/>
                <a:uFillTx/>
                <a:latin typeface="Arial" panose="020B0604020202020204" pitchFamily="34" charset="0"/>
                <a:ea typeface="+mj-ea"/>
                <a:cs typeface="Arial" panose="020B0604020202020204" pitchFamily="34" charset="0"/>
              </a:rPr>
              <a:t>CONNECTED </a:t>
            </a:r>
            <a:r>
              <a:rPr lang="en-GB" b="1" dirty="0">
                <a:solidFill>
                  <a:srgbClr val="08B6B0"/>
                </a:solidFill>
                <a:latin typeface="Arial" panose="020B0604020202020204" pitchFamily="34" charset="0"/>
                <a:cs typeface="Arial" panose="020B0604020202020204" pitchFamily="34" charset="0"/>
              </a:rPr>
              <a:t>BOROUGH</a:t>
            </a:r>
            <a:endParaRPr kumimoji="0" lang="en-GB" sz="4400" b="1" i="0" u="none" strike="noStrike" kern="1200" cap="none" spc="0" normalizeH="0" baseline="0" noProof="0" dirty="0">
              <a:ln>
                <a:noFill/>
              </a:ln>
              <a:solidFill>
                <a:srgbClr val="08B6B0"/>
              </a:solidFill>
              <a:effectLst/>
              <a:uLnTx/>
              <a:uFillTx/>
              <a:latin typeface="Arial" panose="020B0604020202020204"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708AD7FA-F71A-4F7C-A74B-CCBD00DC8302}"/>
              </a:ext>
            </a:extLst>
          </p:cNvPr>
          <p:cNvPicPr>
            <a:picLocks noChangeAspect="1"/>
          </p:cNvPicPr>
          <p:nvPr/>
        </p:nvPicPr>
        <p:blipFill>
          <a:blip r:embed="rId3"/>
          <a:stretch>
            <a:fillRect/>
          </a:stretch>
        </p:blipFill>
        <p:spPr>
          <a:xfrm>
            <a:off x="8684646" y="4168175"/>
            <a:ext cx="3386322" cy="2057400"/>
          </a:xfrm>
          <a:prstGeom prst="rect">
            <a:avLst/>
          </a:prstGeom>
          <a:ln w="60325" cap="sq">
            <a:solidFill>
              <a:schemeClr val="bg1"/>
            </a:solidFill>
            <a:miter lim="800000"/>
          </a:ln>
        </p:spPr>
      </p:pic>
      <p:pic>
        <p:nvPicPr>
          <p:cNvPr id="6" name="Picture 5">
            <a:extLst>
              <a:ext uri="{FF2B5EF4-FFF2-40B4-BE49-F238E27FC236}">
                <a16:creationId xmlns:a16="http://schemas.microsoft.com/office/drawing/2014/main" id="{7552EF92-8575-4A91-B332-187E65E8620D}"/>
              </a:ext>
            </a:extLst>
          </p:cNvPr>
          <p:cNvPicPr>
            <a:picLocks noChangeAspect="1"/>
          </p:cNvPicPr>
          <p:nvPr/>
        </p:nvPicPr>
        <p:blipFill>
          <a:blip r:embed="rId4"/>
          <a:stretch>
            <a:fillRect/>
          </a:stretch>
        </p:blipFill>
        <p:spPr>
          <a:xfrm>
            <a:off x="8715157" y="967726"/>
            <a:ext cx="3376066" cy="2224835"/>
          </a:xfrm>
          <a:prstGeom prst="rect">
            <a:avLst/>
          </a:prstGeom>
          <a:ln w="57150" cap="sq">
            <a:solidFill>
              <a:schemeClr val="bg1"/>
            </a:solidFill>
            <a:miter lim="800000"/>
          </a:ln>
        </p:spPr>
      </p:pic>
      <p:sp>
        <p:nvSpPr>
          <p:cNvPr id="12" name="Rectangle 11">
            <a:extLst>
              <a:ext uri="{FF2B5EF4-FFF2-40B4-BE49-F238E27FC236}">
                <a16:creationId xmlns:a16="http://schemas.microsoft.com/office/drawing/2014/main" id="{E702135D-6A14-4C05-A847-392AD8B09201}"/>
              </a:ext>
            </a:extLst>
          </p:cNvPr>
          <p:cNvSpPr/>
          <p:nvPr/>
        </p:nvSpPr>
        <p:spPr>
          <a:xfrm>
            <a:off x="2641706" y="3232229"/>
            <a:ext cx="459005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Public Realm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Package of public realm improvement works focussing on pedestrian connectivity.</a:t>
            </a:r>
          </a:p>
        </p:txBody>
      </p:sp>
      <p:pic>
        <p:nvPicPr>
          <p:cNvPr id="8" name="Picture 7">
            <a:extLst>
              <a:ext uri="{FF2B5EF4-FFF2-40B4-BE49-F238E27FC236}">
                <a16:creationId xmlns:a16="http://schemas.microsoft.com/office/drawing/2014/main" id="{D56EEB67-F655-48CC-9FF2-5D68B06223BA}"/>
              </a:ext>
            </a:extLst>
          </p:cNvPr>
          <p:cNvPicPr>
            <a:picLocks noChangeAspect="1"/>
          </p:cNvPicPr>
          <p:nvPr/>
        </p:nvPicPr>
        <p:blipFill>
          <a:blip r:embed="rId5"/>
          <a:stretch>
            <a:fillRect/>
          </a:stretch>
        </p:blipFill>
        <p:spPr>
          <a:xfrm>
            <a:off x="140992" y="2916202"/>
            <a:ext cx="2481987" cy="1692786"/>
          </a:xfrm>
          <a:prstGeom prst="rect">
            <a:avLst/>
          </a:prstGeom>
          <a:solidFill>
            <a:srgbClr val="303940"/>
          </a:solidFill>
          <a:ln w="60325" cap="sq">
            <a:solidFill>
              <a:schemeClr val="bg1"/>
            </a:solidFill>
            <a:miter lim="800000"/>
          </a:ln>
        </p:spPr>
      </p:pic>
      <p:pic>
        <p:nvPicPr>
          <p:cNvPr id="14" name="Picture 13">
            <a:extLst>
              <a:ext uri="{FF2B5EF4-FFF2-40B4-BE49-F238E27FC236}">
                <a16:creationId xmlns:a16="http://schemas.microsoft.com/office/drawing/2014/main" id="{334DD43C-D5DD-4A68-B53D-887EBC80E962}"/>
              </a:ext>
            </a:extLst>
          </p:cNvPr>
          <p:cNvPicPr/>
          <p:nvPr/>
        </p:nvPicPr>
        <p:blipFill>
          <a:blip r:embed="rId6">
            <a:extLst>
              <a:ext uri="{BEBA8EAE-BF5A-486C-A8C5-ECC9F3942E4B}">
                <a14:imgProps xmlns:a14="http://schemas.microsoft.com/office/drawing/2010/main">
                  <a14:imgLayer r:embed="rId7">
                    <a14:imgEffect>
                      <a14:sharpenSoften amount="14000"/>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48247" y="1026076"/>
            <a:ext cx="2485405" cy="1692786"/>
          </a:xfrm>
          <a:prstGeom prst="rect">
            <a:avLst/>
          </a:prstGeom>
          <a:noFill/>
          <a:ln w="57150" cap="sq">
            <a:solidFill>
              <a:schemeClr val="bg1"/>
            </a:solidFill>
            <a:miter lim="800000"/>
          </a:ln>
        </p:spPr>
      </p:pic>
      <p:pic>
        <p:nvPicPr>
          <p:cNvPr id="10" name="Picture 9">
            <a:extLst>
              <a:ext uri="{FF2B5EF4-FFF2-40B4-BE49-F238E27FC236}">
                <a16:creationId xmlns:a16="http://schemas.microsoft.com/office/drawing/2014/main" id="{81FB62C8-EF9A-47A4-ACBD-8350AD6F97CB}"/>
              </a:ext>
            </a:extLst>
          </p:cNvPr>
          <p:cNvPicPr>
            <a:picLocks noChangeAspect="1"/>
          </p:cNvPicPr>
          <p:nvPr/>
        </p:nvPicPr>
        <p:blipFill>
          <a:blip r:embed="rId8"/>
          <a:stretch>
            <a:fillRect/>
          </a:stretch>
        </p:blipFill>
        <p:spPr>
          <a:xfrm>
            <a:off x="116255" y="4806328"/>
            <a:ext cx="2503199" cy="1928247"/>
          </a:xfrm>
          <a:prstGeom prst="rect">
            <a:avLst/>
          </a:prstGeom>
          <a:ln w="53975" cap="sq">
            <a:solidFill>
              <a:schemeClr val="bg1"/>
            </a:solidFill>
            <a:miter lim="800000"/>
          </a:ln>
        </p:spPr>
      </p:pic>
    </p:spTree>
    <p:extLst>
      <p:ext uri="{BB962C8B-B14F-4D97-AF65-F5344CB8AC3E}">
        <p14:creationId xmlns:p14="http://schemas.microsoft.com/office/powerpoint/2010/main" val="1490377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0394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1BE7AB7-6E1A-4F71-9506-F31FBC6596D5}"/>
              </a:ext>
            </a:extLst>
          </p:cNvPr>
          <p:cNvSpPr txBox="1">
            <a:spLocks/>
          </p:cNvSpPr>
          <p:nvPr/>
        </p:nvSpPr>
        <p:spPr>
          <a:xfrm>
            <a:off x="358567"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8B6B0"/>
                </a:solidFill>
                <a:latin typeface="Arial" panose="020B0604020202020204" pitchFamily="34" charset="0"/>
                <a:cs typeface="Arial" panose="020B0604020202020204" pitchFamily="34" charset="0"/>
              </a:rPr>
              <a:t>SKILLS FOR THE FUTURE: EDUCATION AND INNOVATION</a:t>
            </a:r>
          </a:p>
        </p:txBody>
      </p:sp>
      <p:pic>
        <p:nvPicPr>
          <p:cNvPr id="38" name="Picture 37">
            <a:extLst>
              <a:ext uri="{FF2B5EF4-FFF2-40B4-BE49-F238E27FC236}">
                <a16:creationId xmlns:a16="http://schemas.microsoft.com/office/drawing/2014/main" id="{B387D6FC-DA0B-4135-B3CF-5F3DE3492F94}"/>
              </a:ext>
            </a:extLst>
          </p:cNvPr>
          <p:cNvPicPr>
            <a:picLocks noChangeAspect="1"/>
          </p:cNvPicPr>
          <p:nvPr/>
        </p:nvPicPr>
        <p:blipFill>
          <a:blip r:embed="rId2"/>
          <a:stretch>
            <a:fillRect/>
          </a:stretch>
        </p:blipFill>
        <p:spPr>
          <a:xfrm>
            <a:off x="8017658" y="1931430"/>
            <a:ext cx="3680856" cy="2070856"/>
          </a:xfrm>
          <a:prstGeom prst="rect">
            <a:avLst/>
          </a:prstGeom>
          <a:ln w="38100" cap="sq">
            <a:solidFill>
              <a:schemeClr val="bg1"/>
            </a:solidFill>
            <a:miter lim="800000"/>
          </a:ln>
        </p:spPr>
      </p:pic>
      <p:sp>
        <p:nvSpPr>
          <p:cNvPr id="39" name="Rectangle 38">
            <a:extLst>
              <a:ext uri="{FF2B5EF4-FFF2-40B4-BE49-F238E27FC236}">
                <a16:creationId xmlns:a16="http://schemas.microsoft.com/office/drawing/2014/main" id="{8AB76AE3-4C3A-4463-A22B-A69B1B928EBF}"/>
              </a:ext>
            </a:extLst>
          </p:cNvPr>
          <p:cNvSpPr/>
          <p:nvPr/>
        </p:nvSpPr>
        <p:spPr>
          <a:xfrm>
            <a:off x="125985" y="4290481"/>
            <a:ext cx="4112475" cy="646331"/>
          </a:xfrm>
          <a:prstGeom prst="rect">
            <a:avLst/>
          </a:prstGeom>
        </p:spPr>
        <p:txBody>
          <a:bodyPr wrap="square">
            <a:spAutoFit/>
          </a:bodyPr>
          <a:lstStyle/>
          <a:p>
            <a:pPr algn="ctr" defTabSz="1300277">
              <a:defRPr/>
            </a:pPr>
            <a:r>
              <a:rPr lang="en-GB" b="1" dirty="0">
                <a:solidFill>
                  <a:prstClr val="white"/>
                </a:solidFill>
                <a:latin typeface="Arial" panose="020B0604020202020204" pitchFamily="34" charset="0"/>
                <a:cs typeface="Arial" panose="020B0604020202020204" pitchFamily="34" charset="0"/>
              </a:rPr>
              <a:t>Black Country and Marches</a:t>
            </a:r>
          </a:p>
          <a:p>
            <a:pPr algn="ctr" defTabSz="1300277">
              <a:defRPr/>
            </a:pPr>
            <a:r>
              <a:rPr lang="en-GB" b="1" dirty="0">
                <a:solidFill>
                  <a:prstClr val="white"/>
                </a:solidFill>
                <a:latin typeface="Arial" panose="020B0604020202020204" pitchFamily="34" charset="0"/>
                <a:cs typeface="Arial" panose="020B0604020202020204" pitchFamily="34" charset="0"/>
              </a:rPr>
              <a:t>Institute of Technology</a:t>
            </a:r>
          </a:p>
        </p:txBody>
      </p:sp>
      <p:sp>
        <p:nvSpPr>
          <p:cNvPr id="40" name="Rectangle 39">
            <a:extLst>
              <a:ext uri="{FF2B5EF4-FFF2-40B4-BE49-F238E27FC236}">
                <a16:creationId xmlns:a16="http://schemas.microsoft.com/office/drawing/2014/main" id="{C41ED592-7E2E-459D-B074-5A6C85F36BBF}"/>
              </a:ext>
            </a:extLst>
          </p:cNvPr>
          <p:cNvSpPr/>
          <p:nvPr/>
        </p:nvSpPr>
        <p:spPr>
          <a:xfrm>
            <a:off x="3198926" y="4296644"/>
            <a:ext cx="5670966" cy="646331"/>
          </a:xfrm>
          <a:prstGeom prst="rect">
            <a:avLst/>
          </a:prstGeom>
        </p:spPr>
        <p:txBody>
          <a:bodyPr wrap="square">
            <a:spAutoFit/>
          </a:bodyPr>
          <a:lstStyle/>
          <a:p>
            <a:pPr algn="ctr" defTabSz="1300277">
              <a:defRPr/>
            </a:pPr>
            <a:r>
              <a:rPr lang="en-GB" b="1" dirty="0">
                <a:solidFill>
                  <a:prstClr val="white"/>
                </a:solidFill>
                <a:latin typeface="Arial" panose="020B0604020202020204" pitchFamily="34" charset="0"/>
                <a:cs typeface="Arial" panose="020B0604020202020204" pitchFamily="34" charset="0"/>
              </a:rPr>
              <a:t>Very Light Rail</a:t>
            </a:r>
          </a:p>
          <a:p>
            <a:pPr algn="ctr" defTabSz="1300277">
              <a:defRPr/>
            </a:pPr>
            <a:r>
              <a:rPr lang="en-GB" b="1" dirty="0">
                <a:solidFill>
                  <a:prstClr val="white"/>
                </a:solidFill>
                <a:latin typeface="Arial" panose="020B0604020202020204" pitchFamily="34" charset="0"/>
                <a:cs typeface="Arial" panose="020B0604020202020204" pitchFamily="34" charset="0"/>
              </a:rPr>
              <a:t>Innovation Centre</a:t>
            </a:r>
          </a:p>
        </p:txBody>
      </p:sp>
      <p:sp>
        <p:nvSpPr>
          <p:cNvPr id="41" name="Rectangle 40">
            <a:extLst>
              <a:ext uri="{FF2B5EF4-FFF2-40B4-BE49-F238E27FC236}">
                <a16:creationId xmlns:a16="http://schemas.microsoft.com/office/drawing/2014/main" id="{65C5B7F6-CB0D-4DEC-9E6F-BD617F55654F}"/>
              </a:ext>
            </a:extLst>
          </p:cNvPr>
          <p:cNvSpPr/>
          <p:nvPr/>
        </p:nvSpPr>
        <p:spPr>
          <a:xfrm>
            <a:off x="7074231" y="4281941"/>
            <a:ext cx="5822866" cy="369332"/>
          </a:xfrm>
          <a:prstGeom prst="rect">
            <a:avLst/>
          </a:prstGeom>
        </p:spPr>
        <p:txBody>
          <a:bodyPr wrap="square">
            <a:spAutoFit/>
          </a:bodyPr>
          <a:lstStyle/>
          <a:p>
            <a:pPr algn="ctr" defTabSz="1300277">
              <a:defRPr/>
            </a:pPr>
            <a:r>
              <a:rPr lang="en-GB" b="1" dirty="0">
                <a:solidFill>
                  <a:prstClr val="white"/>
                </a:solidFill>
                <a:latin typeface="Arial" panose="020B0604020202020204" pitchFamily="34" charset="0"/>
                <a:cs typeface="Arial" panose="020B0604020202020204" pitchFamily="34" charset="0"/>
              </a:rPr>
              <a:t>Resonance</a:t>
            </a:r>
          </a:p>
        </p:txBody>
      </p:sp>
      <p:pic>
        <p:nvPicPr>
          <p:cNvPr id="42" name="Picture 41">
            <a:extLst>
              <a:ext uri="{FF2B5EF4-FFF2-40B4-BE49-F238E27FC236}">
                <a16:creationId xmlns:a16="http://schemas.microsoft.com/office/drawing/2014/main" id="{3C7EC4EC-90F1-429C-8915-5053888A51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9338" y="1927347"/>
            <a:ext cx="3641824" cy="2103779"/>
          </a:xfrm>
          <a:prstGeom prst="rect">
            <a:avLst/>
          </a:prstGeom>
          <a:ln w="38100" cap="sq">
            <a:solidFill>
              <a:schemeClr val="bg1"/>
            </a:solidFill>
            <a:miter lim="800000"/>
          </a:ln>
        </p:spPr>
      </p:pic>
      <p:pic>
        <p:nvPicPr>
          <p:cNvPr id="43" name="Picture 42">
            <a:extLst>
              <a:ext uri="{FF2B5EF4-FFF2-40B4-BE49-F238E27FC236}">
                <a16:creationId xmlns:a16="http://schemas.microsoft.com/office/drawing/2014/main" id="{B93780E5-84BF-4F00-ACE5-0087FCEEC10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38460" y="1927347"/>
            <a:ext cx="3591899" cy="2074939"/>
          </a:xfrm>
          <a:prstGeom prst="rect">
            <a:avLst/>
          </a:prstGeom>
          <a:ln w="38100" cap="sq">
            <a:solidFill>
              <a:schemeClr val="bg1"/>
            </a:solidFill>
            <a:miter lim="800000"/>
          </a:ln>
        </p:spPr>
      </p:pic>
    </p:spTree>
    <p:extLst>
      <p:ext uri="{BB962C8B-B14F-4D97-AF65-F5344CB8AC3E}">
        <p14:creationId xmlns:p14="http://schemas.microsoft.com/office/powerpoint/2010/main" val="6011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0394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A8FA8F-ED07-48F0-B2D5-24CF2F5DCF72}"/>
              </a:ext>
            </a:extLst>
          </p:cNvPr>
          <p:cNvSpPr>
            <a:spLocks noGrp="1"/>
          </p:cNvSpPr>
          <p:nvPr/>
        </p:nvSpPr>
        <p:spPr>
          <a:xfrm>
            <a:off x="409049" y="1229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8B6B0"/>
                </a:solidFill>
                <a:latin typeface="Arial" panose="020B0604020202020204" pitchFamily="34" charset="0"/>
                <a:cs typeface="Arial" panose="020B0604020202020204" pitchFamily="34" charset="0"/>
              </a:rPr>
              <a:t>TOWN CENTRES</a:t>
            </a:r>
          </a:p>
        </p:txBody>
      </p:sp>
      <p:pic>
        <p:nvPicPr>
          <p:cNvPr id="3" name="Picture 2">
            <a:extLst>
              <a:ext uri="{FF2B5EF4-FFF2-40B4-BE49-F238E27FC236}">
                <a16:creationId xmlns:a16="http://schemas.microsoft.com/office/drawing/2014/main" id="{53E40BF5-9FF4-43AA-A9DF-97680757999A}"/>
              </a:ext>
            </a:extLst>
          </p:cNvPr>
          <p:cNvPicPr>
            <a:picLocks noChangeAspect="1"/>
          </p:cNvPicPr>
          <p:nvPr/>
        </p:nvPicPr>
        <p:blipFill>
          <a:blip r:embed="rId3"/>
          <a:stretch>
            <a:fillRect/>
          </a:stretch>
        </p:blipFill>
        <p:spPr>
          <a:xfrm>
            <a:off x="5820229" y="2920625"/>
            <a:ext cx="2517210" cy="3563654"/>
          </a:xfrm>
          <a:prstGeom prst="rect">
            <a:avLst/>
          </a:prstGeom>
          <a:ln w="63500" cap="sq">
            <a:solidFill>
              <a:schemeClr val="bg1"/>
            </a:solidFill>
            <a:miter lim="800000"/>
          </a:ln>
        </p:spPr>
      </p:pic>
      <p:pic>
        <p:nvPicPr>
          <p:cNvPr id="5" name="Picture 4">
            <a:extLst>
              <a:ext uri="{FF2B5EF4-FFF2-40B4-BE49-F238E27FC236}">
                <a16:creationId xmlns:a16="http://schemas.microsoft.com/office/drawing/2014/main" id="{2FAFA1FB-627C-4C09-851F-16904A584F7A}"/>
              </a:ext>
            </a:extLst>
          </p:cNvPr>
          <p:cNvPicPr>
            <a:picLocks noChangeAspect="1"/>
          </p:cNvPicPr>
          <p:nvPr/>
        </p:nvPicPr>
        <p:blipFill>
          <a:blip r:embed="rId4"/>
          <a:stretch>
            <a:fillRect/>
          </a:stretch>
        </p:blipFill>
        <p:spPr>
          <a:xfrm>
            <a:off x="944624" y="1448481"/>
            <a:ext cx="4023586" cy="5002297"/>
          </a:xfrm>
          <a:prstGeom prst="rect">
            <a:avLst/>
          </a:prstGeom>
          <a:ln w="63500" cap="sq">
            <a:solidFill>
              <a:schemeClr val="bg1"/>
            </a:solidFill>
            <a:miter lim="800000"/>
          </a:ln>
        </p:spPr>
      </p:pic>
      <p:pic>
        <p:nvPicPr>
          <p:cNvPr id="12" name="Picture 11">
            <a:extLst>
              <a:ext uri="{FF2B5EF4-FFF2-40B4-BE49-F238E27FC236}">
                <a16:creationId xmlns:a16="http://schemas.microsoft.com/office/drawing/2014/main" id="{5CAC2DAB-9A3A-4CEF-B613-20DC9FF0062F}"/>
              </a:ext>
            </a:extLst>
          </p:cNvPr>
          <p:cNvPicPr>
            <a:picLocks noChangeAspect="1"/>
          </p:cNvPicPr>
          <p:nvPr/>
        </p:nvPicPr>
        <p:blipFill>
          <a:blip r:embed="rId5"/>
          <a:stretch>
            <a:fillRect/>
          </a:stretch>
        </p:blipFill>
        <p:spPr>
          <a:xfrm>
            <a:off x="8656771" y="2933976"/>
            <a:ext cx="2602186" cy="3536951"/>
          </a:xfrm>
          <a:prstGeom prst="rect">
            <a:avLst/>
          </a:prstGeom>
          <a:ln w="63500" cap="sq">
            <a:solidFill>
              <a:schemeClr val="bg1"/>
            </a:solidFill>
            <a:miter lim="800000"/>
          </a:ln>
        </p:spPr>
      </p:pic>
      <p:pic>
        <p:nvPicPr>
          <p:cNvPr id="13" name="Picture 12">
            <a:extLst>
              <a:ext uri="{FF2B5EF4-FFF2-40B4-BE49-F238E27FC236}">
                <a16:creationId xmlns:a16="http://schemas.microsoft.com/office/drawing/2014/main" id="{67B67D00-082A-4B5F-AAA9-BC97BA7755E1}"/>
              </a:ext>
            </a:extLst>
          </p:cNvPr>
          <p:cNvPicPr>
            <a:picLocks noChangeAspect="1"/>
          </p:cNvPicPr>
          <p:nvPr/>
        </p:nvPicPr>
        <p:blipFill>
          <a:blip r:embed="rId6"/>
          <a:stretch>
            <a:fillRect/>
          </a:stretch>
        </p:blipFill>
        <p:spPr>
          <a:xfrm>
            <a:off x="5820229" y="562911"/>
            <a:ext cx="5427147" cy="2082217"/>
          </a:xfrm>
          <a:prstGeom prst="rect">
            <a:avLst/>
          </a:prstGeom>
          <a:ln w="57150" cap="sq">
            <a:solidFill>
              <a:schemeClr val="bg1"/>
            </a:solidFill>
            <a:miter lim="800000"/>
          </a:ln>
        </p:spPr>
      </p:pic>
    </p:spTree>
    <p:extLst>
      <p:ext uri="{BB962C8B-B14F-4D97-AF65-F5344CB8AC3E}">
        <p14:creationId xmlns:p14="http://schemas.microsoft.com/office/powerpoint/2010/main" val="1942360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TotalTime>
  <Words>1155</Words>
  <Application>Microsoft Office PowerPoint</Application>
  <PresentationFormat>Widescreen</PresentationFormat>
  <Paragraphs>88</Paragraphs>
  <Slides>17</Slides>
  <Notes>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ch@associate-events.com</dc:creator>
  <cp:lastModifiedBy>Samantha Bright (Communications and Public Affairs)</cp:lastModifiedBy>
  <cp:revision>38</cp:revision>
  <dcterms:created xsi:type="dcterms:W3CDTF">2019-04-12T09:57:53Z</dcterms:created>
  <dcterms:modified xsi:type="dcterms:W3CDTF">2020-10-23T14:36:44Z</dcterms:modified>
</cp:coreProperties>
</file>